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859" r:id="rId3"/>
    <p:sldId id="1238" r:id="rId4"/>
    <p:sldId id="1239" r:id="rId5"/>
    <p:sldId id="1242" r:id="rId6"/>
    <p:sldId id="1266" r:id="rId7"/>
    <p:sldId id="1243" r:id="rId8"/>
    <p:sldId id="1267" r:id="rId9"/>
    <p:sldId id="1268" r:id="rId10"/>
    <p:sldId id="1269" r:id="rId11"/>
    <p:sldId id="1270" r:id="rId12"/>
    <p:sldId id="1248" r:id="rId13"/>
    <p:sldId id="1249" r:id="rId14"/>
    <p:sldId id="1271" r:id="rId15"/>
    <p:sldId id="1272" r:id="rId16"/>
    <p:sldId id="1250" r:id="rId17"/>
    <p:sldId id="1273" r:id="rId18"/>
    <p:sldId id="1274" r:id="rId19"/>
    <p:sldId id="1251" r:id="rId20"/>
    <p:sldId id="1252" r:id="rId21"/>
    <p:sldId id="1275" r:id="rId22"/>
    <p:sldId id="1276" r:id="rId23"/>
    <p:sldId id="1263" r:id="rId24"/>
    <p:sldId id="1264" r:id="rId25"/>
    <p:sldId id="1265" r:id="rId26"/>
    <p:sldId id="1253" r:id="rId27"/>
    <p:sldId id="1277" r:id="rId28"/>
    <p:sldId id="1255" r:id="rId29"/>
    <p:sldId id="1257" r:id="rId30"/>
    <p:sldId id="1258" r:id="rId31"/>
    <p:sldId id="1260" r:id="rId32"/>
    <p:sldId id="1278" r:id="rId33"/>
    <p:sldId id="1279" r:id="rId34"/>
    <p:sldId id="1280" r:id="rId35"/>
    <p:sldId id="1281" r:id="rId36"/>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006EC0"/>
    <a:srgbClr val="F38928"/>
    <a:srgbClr val="FBC9BC"/>
    <a:srgbClr val="FEE2D1"/>
    <a:srgbClr val="F36821"/>
    <a:srgbClr val="D3ECE9"/>
    <a:srgbClr val="E6E1E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738" y="12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0" Type="http://schemas.openxmlformats.org/officeDocument/2006/relationships/tableStyles" Target="tableStyles.xml"/><Relationship Id="rId4" Type="http://schemas.openxmlformats.org/officeDocument/2006/relationships/slide" Target="slides/slide2.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notesMaster" Target="notesMasters/notesMaster1.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24.png"/><Relationship Id="rId3"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7.png"/><Relationship Id="rId3" Type="http://schemas.openxmlformats.org/officeDocument/2006/relationships/image" Target="../media/image22.png"/><Relationship Id="rId2" Type="http://schemas.openxmlformats.org/officeDocument/2006/relationships/image" Target="../media/image28.png"/><Relationship Id="rId1" Type="http://schemas.openxmlformats.org/officeDocument/2006/relationships/image" Target="../media/image21.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image" Target="../media/image21.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7.png"/><Relationship Id="rId3" Type="http://schemas.openxmlformats.org/officeDocument/2006/relationships/image" Target="../media/image22.png"/><Relationship Id="rId2" Type="http://schemas.openxmlformats.org/officeDocument/2006/relationships/image" Target="../media/image29.png"/><Relationship Id="rId1" Type="http://schemas.openxmlformats.org/officeDocument/2006/relationships/image" Target="../media/image21.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1.png"/><Relationship Id="rId1" Type="http://schemas.openxmlformats.org/officeDocument/2006/relationships/image" Target="../media/image30.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22.png"/><Relationship Id="rId1" Type="http://schemas.openxmlformats.org/officeDocument/2006/relationships/image" Target="../media/image32.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21.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png"/><Relationship Id="rId1" Type="http://schemas.openxmlformats.org/officeDocument/2006/relationships/image" Target="../media/image38.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9.png"/><Relationship Id="rId2" Type="http://schemas.openxmlformats.org/officeDocument/2006/relationships/image" Target="../media/image22.png"/><Relationship Id="rId1" Type="http://schemas.openxmlformats.org/officeDocument/2006/relationships/image" Target="../media/image21.png"/></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9.png"/><Relationship Id="rId2" Type="http://schemas.openxmlformats.org/officeDocument/2006/relationships/image" Target="../media/image22.png"/><Relationship Id="rId1" Type="http://schemas.openxmlformats.org/officeDocument/2006/relationships/image" Target="../media/image21.png"/></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9.png"/><Relationship Id="rId3" Type="http://schemas.openxmlformats.org/officeDocument/2006/relationships/image" Target="../media/image22.png"/><Relationship Id="rId2" Type="http://schemas.openxmlformats.org/officeDocument/2006/relationships/image" Target="../media/image40.png"/><Relationship Id="rId1" Type="http://schemas.openxmlformats.org/officeDocument/2006/relationships/image" Target="../media/image21.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功和机械能</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动能和动能定理</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lvl="0"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物理意义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动能定理指出了合外力对物体所做的总功与物体动能变化量之间的关系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若合外力做正功，物体的动能增大，若合外力做负功，物体的动能减小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合外力做了多少功，动能就变化多少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适用范围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既适用于恒力做功，也适用于变力做功；既适用于直线运动，也适用于曲线运动；既适用于单个过程，也适用于多个过程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12293" y="690635"/>
            <a:ext cx="6349737" cy="697626"/>
          </a:xfrm>
          <a:prstGeom prst="rect">
            <a:avLst/>
          </a:prstGeom>
        </p:spPr>
      </p:pic>
      <p:pic>
        <p:nvPicPr>
          <p:cNvPr id="4" name="要点1.eps" descr="id:2147489585;FounderCES"/>
          <p:cNvPicPr/>
          <p:nvPr/>
        </p:nvPicPr>
        <p:blipFill>
          <a:blip r:embed="rId2"/>
          <a:stretch>
            <a:fillRect/>
          </a:stretch>
        </p:blipFill>
        <p:spPr>
          <a:xfrm>
            <a:off x="360854" y="1556792"/>
            <a:ext cx="1228725" cy="431165"/>
          </a:xfrm>
          <a:prstGeom prst="rect">
            <a:avLst/>
          </a:prstGeom>
        </p:spPr>
      </p:pic>
      <p:sp>
        <p:nvSpPr>
          <p:cNvPr id="5" name="内容占位符 4"/>
          <p:cNvSpPr>
            <a:spLocks noGrp="1"/>
          </p:cNvSpPr>
          <p:nvPr>
            <p:ph idx="1"/>
          </p:nvPr>
        </p:nvSpPr>
        <p:spPr>
          <a:xfrm>
            <a:off x="360854" y="1412776"/>
            <a:ext cx="11485848" cy="3969385"/>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探究</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恒力做功与动能改变的关系</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时的注意事项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平衡摩擦力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）目的：利用小车平行于斜面方向的重力的分力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与小车受到的沿斜面向上的阻力</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相互抵消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平衡摩擦力后，细线对小车的拉力即为小车受到的合外力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）操作方法：在未悬挂钩码时，将木板不带定滑轮的一端垫高，给小车一个初速度使其沿木板下滑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不断调整木板与水平面的夹角，若小车能沿木板做匀速直线运动，表示实现了平衡摩擦力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2792239"/>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）平衡不足与平衡过度的影响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如果木板倾角过小则平衡不足，会导致运动过程中摩擦力做负功，造成通过实验数据计算出来的合外力做功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大于动能的变化量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如果木板倾角过大则平衡过度，会导致运动过程中重力的分力做正功，造成通过实验计算出来的合外力做功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小于动能的变化量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7895406" y="2204864"/>
            <a:ext cx="2016224" cy="72008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327788"/>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小车质量应远大于钩码质量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）原理：在处理实验数据时，用钩码的重力近似估计小车受到的拉力，即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估计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而小车受到的拉力实际为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𝒎𝑴</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，整理得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估计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，当小车的质量远大于钩码的质量时（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），能使小车受到的拉力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尽可能地接近钩码的重力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估计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，从而减小误差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分别为钩码质量与小车质量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）影响：如果实验时没有满足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的要求，会导致计算出的合外力做功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大于动能的变化量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，影响实验结果</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327788"/>
              </a:xfrm>
              <a:blipFill rotWithShape="1">
                <a:blip r:embed="rId2"/>
                <a:stretch>
                  <a:fillRect l="-2" t="-15" r="1" b="-698"/>
                </a:stretch>
              </a:blipFill>
            </p:spPr>
            <p:txBody>
              <a:bodyPr/>
              <a:lstStyle/>
              <a:p>
                <a:r>
                  <a:rPr lang="zh-CN" altLang="en-US">
                    <a:noFill/>
                  </a:rPr>
                  <a:t> </a:t>
                </a:r>
              </a:p>
            </p:txBody>
          </p:sp>
        </mc:Fallback>
      </mc:AlternateContent>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880210" y="1582670"/>
            <a:ext cx="2088232" cy="565969"/>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615652"/>
              </a:xfrm>
            </p:spPr>
            <p:txBody>
              <a:bodyPr/>
              <a:lstStyle/>
              <a:p>
                <a:pPr hangingPunct="0">
                  <a:spcAft>
                    <a:spcPts val="0"/>
                  </a:spcAft>
                  <a:tabLst>
                    <a:tab pos="585089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）通过小车的加速度判断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小车实际的加速度为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m:rPr>
                                <m:nor/>
                              </m:rPr>
                              <a:rPr lang="zh-CN" altLang="zh-CN" b="1" baseline="8000">
                                <a:solidFill>
                                  <a:srgbClr val="000000"/>
                                </a:solidFill>
                                <a:latin typeface="Cambria Math" panose="02040503050406030204" pitchFamily="18" charset="0"/>
                                <a:ea typeface="宋体" panose="02010600030101010101" pitchFamily="2" charset="-122"/>
                                <a:cs typeface="Times New Roman" panose="02020603050405020304" pitchFamily="18" charset="0"/>
                              </a:rPr>
                              <m:t>实际</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，因此当</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highlight>
                      <a:srgbClr val="FFFF00"/>
                    </a:highlight>
                    <a:latin typeface="Cambria Math" panose="02040503050406030204" pitchFamily="18" charset="0"/>
                    <a:ea typeface="Times New Roman" panose="02020603050405020304" pitchFamily="18" charset="0"/>
                    <a:cs typeface="Cambria Math" panose="020405030504060302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时，小车的加速度较小，接近于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时，小车的加速度较大，接近于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因此，若实验中测出小车的加速度较大（</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接近于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），说明没有满足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的要求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615652"/>
              </a:xfrm>
              <a:blipFill rotWithShape="1">
                <a:blip r:embed="rId2"/>
                <a:stretch>
                  <a:fillRect l="-2" t="-24" r="1" b="-264"/>
                </a:stretch>
              </a:blipFill>
            </p:spPr>
            <p:txBody>
              <a:bodyPr/>
              <a:lstStyle/>
              <a:p>
                <a:r>
                  <a:rPr lang="zh-CN" altLang="en-US">
                    <a:noFill/>
                  </a:rPr>
                  <a:t> </a:t>
                </a:r>
              </a:p>
            </p:txBody>
          </p:sp>
        </mc:Fallback>
      </mc:AlternateContent>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599;FounderCES"/>
          <p:cNvPicPr/>
          <p:nvPr/>
        </p:nvPicPr>
        <p:blipFill>
          <a:blip r:embed="rId1"/>
          <a:stretch>
            <a:fillRect/>
          </a:stretch>
        </p:blipFill>
        <p:spPr>
          <a:xfrm>
            <a:off x="325676" y="908720"/>
            <a:ext cx="1203325" cy="387350"/>
          </a:xfrm>
          <a:prstGeom prst="rect">
            <a:avLst/>
          </a:prstGeom>
        </p:spPr>
      </p:pic>
      <p:sp>
        <p:nvSpPr>
          <p:cNvPr id="5" name="内容占位符 4"/>
          <p:cNvSpPr>
            <a:spLocks noGrp="1"/>
          </p:cNvSpPr>
          <p:nvPr>
            <p:ph idx="1"/>
          </p:nvPr>
        </p:nvSpPr>
        <p:spPr>
          <a:xfrm>
            <a:off x="360854" y="754992"/>
            <a:ext cx="11485848" cy="175323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四川德阳质检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）如图甲所示，用质量为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的钩码通过细绳跨过滑轮牵引小车，使小车在木板上运动，打点计时器在纸带上记录小车的运动情况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利用该装置可以完成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探究动能定理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5lk597.jpg" descr="id:2147490010;FounderCES"/>
          <p:cNvPicPr/>
          <p:nvPr/>
        </p:nvPicPr>
        <p:blipFill>
          <a:blip r:embed="rId2"/>
          <a:stretch>
            <a:fillRect/>
          </a:stretch>
        </p:blipFill>
        <p:spPr>
          <a:xfrm>
            <a:off x="550590" y="2592964"/>
            <a:ext cx="4416425" cy="1734185"/>
          </a:xfrm>
          <a:prstGeom prst="rect">
            <a:avLst/>
          </a:prstGeom>
        </p:spPr>
      </p:pic>
      <p:pic>
        <p:nvPicPr>
          <p:cNvPr id="6" name="25lk598.jpg" descr="id:2147490017;FounderCES"/>
          <p:cNvPicPr/>
          <p:nvPr/>
        </p:nvPicPr>
        <p:blipFill>
          <a:blip r:embed="rId3"/>
          <a:stretch>
            <a:fillRect/>
          </a:stretch>
        </p:blipFill>
        <p:spPr>
          <a:xfrm>
            <a:off x="5735166" y="2810768"/>
            <a:ext cx="5261610" cy="1298575"/>
          </a:xfrm>
          <a:prstGeom prst="rect">
            <a:avLst/>
          </a:prstGeom>
        </p:spPr>
      </p:pic>
      <p:sp>
        <p:nvSpPr>
          <p:cNvPr id="2" name="矩形 1"/>
          <p:cNvSpPr/>
          <p:nvPr/>
        </p:nvSpPr>
        <p:spPr>
          <a:xfrm>
            <a:off x="2246830" y="4480877"/>
            <a:ext cx="494046" cy="646331"/>
          </a:xfrm>
          <a:prstGeom prst="rect">
            <a:avLst/>
          </a:prstGeom>
        </p:spPr>
        <p:txBody>
          <a:bodyPr wrap="square">
            <a:spAutoFit/>
          </a:bodyPr>
          <a:lstStyle/>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甲</a:t>
            </a:r>
            <a:endParaRPr lang="zh-CN" altLang="zh-CN" sz="1050">
              <a:solidFill>
                <a:srgbClr val="000000"/>
              </a:solidFill>
              <a:cs typeface="Times New Roman" panose="02020603050405020304" pitchFamily="18" charset="0"/>
            </a:endParaRPr>
          </a:p>
        </p:txBody>
      </p:sp>
      <p:sp>
        <p:nvSpPr>
          <p:cNvPr id="7" name="矩形 6"/>
          <p:cNvSpPr/>
          <p:nvPr/>
        </p:nvSpPr>
        <p:spPr>
          <a:xfrm>
            <a:off x="8118948" y="4293096"/>
            <a:ext cx="494046" cy="646331"/>
          </a:xfrm>
          <a:prstGeom prst="rect">
            <a:avLst/>
          </a:prstGeom>
        </p:spPr>
        <p:txBody>
          <a:bodyPr wrap="none">
            <a:spAutoFit/>
          </a:bodyPr>
          <a:lstStyle/>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乙</a:t>
            </a:r>
            <a:endParaRPr lang="zh-CN" altLang="zh-CN" sz="1050">
              <a:solidFill>
                <a:srgbClr val="000000"/>
              </a:solidFill>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）挂钩码前，为了消除摩擦力的影响，应调节木板右侧的高度，直至向左轻推小车，观察到小车做</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024;FounderCES"/>
          <p:cNvPicPr/>
          <p:nvPr/>
        </p:nvPicPr>
        <p:blipFill>
          <a:blip r:embed="rId1"/>
          <a:stretch>
            <a:fillRect/>
          </a:stretch>
        </p:blipFill>
        <p:spPr>
          <a:xfrm>
            <a:off x="550590" y="1988840"/>
            <a:ext cx="840740" cy="299720"/>
          </a:xfrm>
          <a:prstGeom prst="rect">
            <a:avLst/>
          </a:prstGeom>
        </p:spPr>
      </p:pic>
      <p:sp>
        <p:nvSpPr>
          <p:cNvPr id="4" name="矩形 3"/>
          <p:cNvSpPr/>
          <p:nvPr/>
        </p:nvSpPr>
        <p:spPr>
          <a:xfrm>
            <a:off x="360854" y="1844824"/>
            <a:ext cx="11485848" cy="1200329"/>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挂钩</a:t>
            </a:r>
            <a:r>
              <a:rPr lang="zh-CN" altLang="zh-CN" sz="2400">
                <a:solidFill>
                  <a:srgbClr val="000000"/>
                </a:solidFill>
                <a:ea typeface="楷体" panose="02010609060101010101" pitchFamily="49" charset="-122"/>
                <a:cs typeface="Times New Roman" panose="02020603050405020304" pitchFamily="18" charset="0"/>
              </a:rPr>
              <a:t>码前</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为了消除摩擦力的影响</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应调节木板右侧的高度</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直至向左轻推小车</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观察到小车做匀速直线运动</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5" name="24答案.eps" descr="id:2147490031;FounderCES"/>
          <p:cNvPicPr/>
          <p:nvPr/>
        </p:nvPicPr>
        <p:blipFill>
          <a:blip r:embed="rId2"/>
          <a:stretch>
            <a:fillRect/>
          </a:stretch>
        </p:blipFill>
        <p:spPr>
          <a:xfrm>
            <a:off x="478582" y="3157627"/>
            <a:ext cx="840740" cy="299720"/>
          </a:xfrm>
          <a:prstGeom prst="rect">
            <a:avLst/>
          </a:prstGeom>
        </p:spPr>
      </p:pic>
      <p:sp>
        <p:nvSpPr>
          <p:cNvPr id="6" name="矩形 5"/>
          <p:cNvSpPr/>
          <p:nvPr/>
        </p:nvSpPr>
        <p:spPr>
          <a:xfrm>
            <a:off x="1394832" y="3076654"/>
            <a:ext cx="2040943" cy="461665"/>
          </a:xfrm>
          <a:prstGeom prst="rect">
            <a:avLst/>
          </a:prstGeom>
        </p:spPr>
        <p:txBody>
          <a:bodyPr wrap="none">
            <a:spAutoFit/>
          </a:bodyPr>
          <a:lstStyle/>
          <a:p>
            <a:r>
              <a:rPr lang="zh-CN" altLang="zh-CN" sz="2400">
                <a:solidFill>
                  <a:srgbClr val="000000"/>
                </a:solidFill>
                <a:ea typeface="楷体" panose="02010609060101010101" pitchFamily="49" charset="-122"/>
                <a:cs typeface="Times New Roman" panose="02020603050405020304" pitchFamily="18" charset="0"/>
              </a:rPr>
              <a:t>匀速直线运动</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）实验开始时，应先调节木板上定滑轮的高度，使得牵引小车的细绳与木板平行，目的是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避免小车在运动过程中发生抖动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可使打点计时器在纸带上打出的点迹清晰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可以保证小车最终能够实现匀速直线运动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可在平衡摩擦力后使细绳的拉力等于小车受到的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024;FounderCES"/>
          <p:cNvPicPr/>
          <p:nvPr/>
        </p:nvPicPr>
        <p:blipFill>
          <a:blip r:embed="rId1"/>
          <a:stretch>
            <a:fillRect/>
          </a:stretch>
        </p:blipFill>
        <p:spPr>
          <a:xfrm>
            <a:off x="371441" y="4221088"/>
            <a:ext cx="840740" cy="299720"/>
          </a:xfrm>
          <a:prstGeom prst="rect">
            <a:avLst/>
          </a:prstGeom>
        </p:spPr>
      </p:pic>
      <p:sp>
        <p:nvSpPr>
          <p:cNvPr id="4" name="矩形 3"/>
          <p:cNvSpPr/>
          <p:nvPr/>
        </p:nvSpPr>
        <p:spPr>
          <a:xfrm>
            <a:off x="317314" y="4028871"/>
            <a:ext cx="11485848" cy="1200329"/>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实验</a:t>
            </a:r>
            <a:r>
              <a:rPr lang="zh-CN" altLang="zh-CN" sz="2400">
                <a:solidFill>
                  <a:srgbClr val="000000"/>
                </a:solidFill>
                <a:ea typeface="楷体" panose="02010609060101010101" pitchFamily="49" charset="-122"/>
                <a:cs typeface="Times New Roman" panose="02020603050405020304" pitchFamily="18" charset="0"/>
              </a:rPr>
              <a:t>开始时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先调节木板上定滑轮的高度</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使牵引小车的细绳与木板平行</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这样做的目的是可在平衡摩擦力后使细绳拉力等于小车所受的合力</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故选</a:t>
            </a:r>
            <a:r>
              <a:rPr lang="en-US" altLang="zh-CN" sz="2400">
                <a:solidFill>
                  <a:srgbClr val="000000"/>
                </a:solidFill>
                <a:cs typeface="Times New Roman" panose="02020603050405020304" pitchFamily="18" charset="0"/>
              </a:rPr>
              <a:t>D</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6" name="24答案.eps" descr="id:2147490031;FounderCES"/>
          <p:cNvPicPr/>
          <p:nvPr/>
        </p:nvPicPr>
        <p:blipFill>
          <a:blip r:embed="rId2"/>
          <a:stretch>
            <a:fillRect/>
          </a:stretch>
        </p:blipFill>
        <p:spPr>
          <a:xfrm>
            <a:off x="371441" y="5357931"/>
            <a:ext cx="840740" cy="299720"/>
          </a:xfrm>
          <a:prstGeom prst="rect">
            <a:avLst/>
          </a:prstGeom>
        </p:spPr>
      </p:pic>
      <p:sp>
        <p:nvSpPr>
          <p:cNvPr id="7" name="矩形 6"/>
          <p:cNvSpPr/>
          <p:nvPr/>
        </p:nvSpPr>
        <p:spPr>
          <a:xfrm>
            <a:off x="1342678" y="5184625"/>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idx="1"/>
          </p:nvPr>
        </p:nvSpPr>
        <p:spPr>
          <a:xfrm>
            <a:off x="360854" y="746120"/>
            <a:ext cx="11485848" cy="3356753"/>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）实验准备在符合要求的前提下，接通电源，释放小车，打点计时器在纸带上打下一系列点，将打下的第一个点标为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，在纸带上依次取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若干个计数点，已知相邻计数点间的时间间隔为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各点到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点的距离为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实验中，钩码质量远小于小车质量，可认为小车所受的拉力大小为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点到打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点的过程中，拉力对小车做的功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点时小车的速度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用所测物理量的字母表示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024;FounderCES"/>
          <p:cNvPicPr/>
          <p:nvPr/>
        </p:nvPicPr>
        <p:blipFill>
          <a:blip r:embed="rId1"/>
          <a:stretch>
            <a:fillRect/>
          </a:stretch>
        </p:blipFill>
        <p:spPr>
          <a:xfrm>
            <a:off x="357922" y="4353416"/>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360854" y="4123965"/>
                <a:ext cx="11485848" cy="1321259"/>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从</a:t>
                </a:r>
                <a:r>
                  <a:rPr lang="zh-CN" altLang="zh-CN" sz="2400">
                    <a:solidFill>
                      <a:srgbClr val="000000"/>
                    </a:solidFill>
                    <a:ea typeface="楷体" panose="02010609060101010101" pitchFamily="49" charset="-122"/>
                    <a:cs typeface="Times New Roman" panose="02020603050405020304" pitchFamily="18" charset="0"/>
                  </a:rPr>
                  <a:t>打</a:t>
                </a:r>
                <a:r>
                  <a:rPr lang="en-US" altLang="zh-CN" sz="2400" i="1">
                    <a:solidFill>
                      <a:srgbClr val="000000"/>
                    </a:solidFill>
                    <a:cs typeface="Times New Roman" panose="02020603050405020304" pitchFamily="18" charset="0"/>
                  </a:rPr>
                  <a:t>O</a:t>
                </a:r>
                <a:r>
                  <a:rPr lang="zh-CN" altLang="zh-CN" sz="2400">
                    <a:solidFill>
                      <a:srgbClr val="000000"/>
                    </a:solidFill>
                    <a:ea typeface="楷体" panose="02010609060101010101" pitchFamily="49" charset="-122"/>
                    <a:cs typeface="Times New Roman" panose="02020603050405020304" pitchFamily="18" charset="0"/>
                  </a:rPr>
                  <a:t>点到打</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点的过程中</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细绳拉力对小车做的功</a:t>
                </a:r>
                <a:r>
                  <a:rPr lang="en-US" altLang="zh-CN" sz="2400" i="1">
                    <a:solidFill>
                      <a:srgbClr val="000000"/>
                    </a:solidFill>
                    <a:cs typeface="Times New Roman" panose="02020603050405020304" pitchFamily="18" charset="0"/>
                  </a:rPr>
                  <a:t>W</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mgx</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打</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点时小车的速度</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𝒙</m:t>
                            </m:r>
                          </m:e>
                          <m:sub>
                            <m:r>
                              <a:rPr lang="en-US" altLang="zh-CN" sz="2400" i="1">
                                <a:solidFill>
                                  <a:srgbClr val="000000"/>
                                </a:solidFill>
                                <a:latin typeface="Cambria Math" panose="02040503050406030204" pitchFamily="18" charset="0"/>
                                <a:cs typeface="Times New Roman" panose="02020603050405020304" pitchFamily="18" charset="0"/>
                              </a:rPr>
                              <m:t>𝟑</m:t>
                            </m:r>
                          </m:sub>
                        </m:sSub>
                        <m:r>
                          <a:rPr lang="en-US" altLang="zh-CN" sz="2400" b="1" i="1" smtClean="0">
                            <a:solidFill>
                              <a:srgbClr val="000000"/>
                            </a:solidFill>
                            <a:latin typeface="Cambria Math" panose="02040503050406030204" pitchFamily="18" charset="0"/>
                            <a:cs typeface="Times New Roman" panose="02020603050405020304" pitchFamily="18" charset="0"/>
                          </a:rPr>
                          <m:t>−</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𝒙</m:t>
                            </m:r>
                          </m:e>
                          <m:sub>
                            <m:r>
                              <a:rPr lang="en-US" altLang="zh-CN" sz="2400" i="1">
                                <a:solidFill>
                                  <a:srgbClr val="000000"/>
                                </a:solidFill>
                                <a:latin typeface="Cambria Math" panose="02040503050406030204" pitchFamily="18" charset="0"/>
                                <a:cs typeface="Times New Roman" panose="02020603050405020304" pitchFamily="18" charset="0"/>
                              </a:rPr>
                              <m:t>𝟏</m:t>
                            </m:r>
                          </m:sub>
                        </m:sSub>
                      </m:num>
                      <m:den>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𝑻</m:t>
                        </m:r>
                      </m:den>
                    </m:f>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4123965"/>
                <a:ext cx="11485848" cy="1321259"/>
              </a:xfrm>
              <a:prstGeom prst="rect">
                <a:avLst/>
              </a:prstGeom>
              <a:blipFill rotWithShape="1">
                <a:blip r:embed="rId2"/>
                <a:stretch>
                  <a:fillRect l="-2" t="-21" r="1" b="7"/>
                </a:stretch>
              </a:blipFill>
            </p:spPr>
            <p:txBody>
              <a:bodyPr/>
              <a:lstStyle/>
              <a:p>
                <a:r>
                  <a:rPr lang="zh-CN" altLang="en-US">
                    <a:noFill/>
                  </a:rPr>
                  <a:t> </a:t>
                </a:r>
              </a:p>
            </p:txBody>
          </p:sp>
        </mc:Fallback>
      </mc:AlternateContent>
      <p:pic>
        <p:nvPicPr>
          <p:cNvPr id="5" name="24答案.eps" descr="id:2147490031;FounderCES"/>
          <p:cNvPicPr/>
          <p:nvPr/>
        </p:nvPicPr>
        <p:blipFill>
          <a:blip r:embed="rId3"/>
          <a:stretch>
            <a:fillRect/>
          </a:stretch>
        </p:blipFill>
        <p:spPr>
          <a:xfrm>
            <a:off x="334566" y="5582912"/>
            <a:ext cx="840740" cy="299720"/>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1237333" y="5435158"/>
                <a:ext cx="2115644" cy="583173"/>
              </a:xfrm>
              <a:prstGeom prst="rect">
                <a:avLst/>
              </a:prstGeom>
            </p:spPr>
            <p:txBody>
              <a:bodyPr wrap="none">
                <a:spAutoFit/>
              </a:bodyPr>
              <a:lstStyle/>
              <a:p>
                <a:r>
                  <a:rPr lang="en-US" altLang="zh-CN" sz="2400" i="1" smtClean="0">
                    <a:solidFill>
                      <a:schemeClr val="tx1"/>
                    </a:solidFill>
                  </a:rPr>
                  <a:t>mgx</a:t>
                </a:r>
                <a:r>
                  <a:rPr lang="en-US" altLang="zh-CN" sz="2400" baseline="-25000">
                    <a:solidFill>
                      <a:schemeClr val="tx1"/>
                    </a:solidFill>
                  </a:rPr>
                  <a:t>2</a:t>
                </a:r>
                <a:r>
                  <a:rPr lang="zh-CN" altLang="zh-CN" sz="2400">
                    <a:solidFill>
                      <a:schemeClr val="tx1"/>
                    </a:solidFill>
                    <a:cs typeface="Times New Roman" panose="02020603050405020304" pitchFamily="18" charset="0"/>
                  </a:rPr>
                  <a:t>　</a:t>
                </a:r>
                <a14:m>
                  <m:oMath xmlns:m="http://schemas.openxmlformats.org/officeDocument/2006/math">
                    <m:f>
                      <m:fPr>
                        <m:ctrlPr>
                          <a:rPr lang="zh-CN" altLang="zh-CN" sz="2400" i="1">
                            <a:solidFill>
                              <a:schemeClr val="tx1"/>
                            </a:solidFill>
                            <a:latin typeface="Cambria Math" panose="02040503050406030204" pitchFamily="18" charset="0"/>
                            <a:ea typeface="Cambria Math" panose="02040503050406030204" pitchFamily="18" charset="0"/>
                          </a:rPr>
                        </m:ctrlPr>
                      </m:fPr>
                      <m:num>
                        <m:sSub>
                          <m:sSubPr>
                            <m:ctrlPr>
                              <a:rPr lang="zh-CN" altLang="zh-CN" sz="2400" i="1">
                                <a:solidFill>
                                  <a:schemeClr val="tx1"/>
                                </a:solidFill>
                                <a:latin typeface="Cambria Math" panose="02040503050406030204" pitchFamily="18" charset="0"/>
                                <a:ea typeface="Cambria Math" panose="02040503050406030204" pitchFamily="18" charset="0"/>
                              </a:rPr>
                            </m:ctrlPr>
                          </m:sSubPr>
                          <m:e>
                            <m:r>
                              <a:rPr lang="en-US" altLang="zh-CN" sz="2400" i="1">
                                <a:solidFill>
                                  <a:schemeClr val="tx1"/>
                                </a:solidFill>
                                <a:latin typeface="Cambria Math" panose="02040503050406030204" pitchFamily="18" charset="0"/>
                                <a:cs typeface="Times New Roman" panose="02020603050405020304" pitchFamily="18" charset="0"/>
                              </a:rPr>
                              <m:t>𝒙</m:t>
                            </m:r>
                          </m:e>
                          <m:sub>
                            <m:r>
                              <a:rPr lang="en-US" altLang="zh-CN" sz="2400" i="1">
                                <a:solidFill>
                                  <a:schemeClr val="tx1"/>
                                </a:solidFill>
                                <a:latin typeface="Cambria Math" panose="02040503050406030204" pitchFamily="18" charset="0"/>
                                <a:cs typeface="Times New Roman" panose="02020603050405020304" pitchFamily="18" charset="0"/>
                              </a:rPr>
                              <m:t>𝟑</m:t>
                            </m:r>
                          </m:sub>
                        </m:sSub>
                        <m:r>
                          <a:rPr lang="en-US" altLang="zh-CN" sz="2400" b="1" i="1" smtClean="0">
                            <a:solidFill>
                              <a:schemeClr val="tx1"/>
                            </a:solidFill>
                            <a:latin typeface="Cambria Math" panose="02040503050406030204" pitchFamily="18" charset="0"/>
                            <a:cs typeface="Times New Roman" panose="02020603050405020304" pitchFamily="18" charset="0"/>
                          </a:rPr>
                          <m:t>−</m:t>
                        </m:r>
                        <m:sSub>
                          <m:sSubPr>
                            <m:ctrlPr>
                              <a:rPr lang="zh-CN" altLang="zh-CN" sz="2400" i="1">
                                <a:solidFill>
                                  <a:schemeClr val="tx1"/>
                                </a:solidFill>
                                <a:latin typeface="Cambria Math" panose="02040503050406030204" pitchFamily="18" charset="0"/>
                                <a:ea typeface="Cambria Math" panose="02040503050406030204" pitchFamily="18" charset="0"/>
                              </a:rPr>
                            </m:ctrlPr>
                          </m:sSubPr>
                          <m:e>
                            <m:r>
                              <a:rPr lang="en-US" altLang="zh-CN" sz="2400" i="1">
                                <a:solidFill>
                                  <a:schemeClr val="tx1"/>
                                </a:solidFill>
                                <a:latin typeface="Cambria Math" panose="02040503050406030204" pitchFamily="18" charset="0"/>
                                <a:cs typeface="Times New Roman" panose="02020603050405020304" pitchFamily="18" charset="0"/>
                              </a:rPr>
                              <m:t>𝒙</m:t>
                            </m:r>
                          </m:e>
                          <m:sub>
                            <m:r>
                              <a:rPr lang="en-US" altLang="zh-CN" sz="2400" i="1">
                                <a:solidFill>
                                  <a:schemeClr val="tx1"/>
                                </a:solidFill>
                                <a:latin typeface="Cambria Math" panose="02040503050406030204" pitchFamily="18" charset="0"/>
                                <a:cs typeface="Times New Roman" panose="02020603050405020304" pitchFamily="18" charset="0"/>
                              </a:rPr>
                              <m:t>𝟏</m:t>
                            </m:r>
                          </m:sub>
                        </m:sSub>
                      </m:num>
                      <m:den>
                        <m:r>
                          <a:rPr lang="en-US" altLang="zh-CN" sz="2400" i="1">
                            <a:solidFill>
                              <a:schemeClr val="tx1"/>
                            </a:solidFill>
                            <a:latin typeface="Cambria Math" panose="02040503050406030204" pitchFamily="18" charset="0"/>
                            <a:cs typeface="Times New Roman" panose="02020603050405020304" pitchFamily="18" charset="0"/>
                          </a:rPr>
                          <m:t>𝟐</m:t>
                        </m:r>
                        <m:r>
                          <a:rPr lang="en-US" altLang="zh-CN" sz="2400" i="1">
                            <a:solidFill>
                              <a:schemeClr val="tx1"/>
                            </a:solidFill>
                            <a:latin typeface="Cambria Math" panose="02040503050406030204" pitchFamily="18" charset="0"/>
                            <a:cs typeface="Times New Roman" panose="02020603050405020304" pitchFamily="18" charset="0"/>
                          </a:rPr>
                          <m:t>𝑻</m:t>
                        </m:r>
                      </m:den>
                    </m:f>
                  </m:oMath>
                </a14:m>
                <a:r>
                  <a:rPr lang="zh-CN" altLang="zh-CN" sz="2400">
                    <a:solidFill>
                      <a:schemeClr val="tx1"/>
                    </a:solidFill>
                    <a:cs typeface="Times New Roman" panose="02020603050405020304" pitchFamily="18" charset="0"/>
                  </a:rPr>
                  <a:t>　</a:t>
                </a:r>
                <a:endParaRPr lang="zh-CN" altLang="en-US">
                  <a:solidFill>
                    <a:schemeClr val="tx1"/>
                  </a:solidFill>
                </a:endParaRPr>
              </a:p>
            </p:txBody>
          </p:sp>
        </mc:Choice>
        <mc:Fallback>
          <p:sp>
            <p:nvSpPr>
              <p:cNvPr id="4" name="矩形 3"/>
              <p:cNvSpPr>
                <a:spLocks noRot="1" noChangeAspect="1" noMove="1" noResize="1" noEditPoints="1" noAdjustHandles="1" noChangeArrowheads="1" noChangeShapeType="1" noTextEdit="1"/>
              </p:cNvSpPr>
              <p:nvPr/>
            </p:nvSpPr>
            <p:spPr>
              <a:xfrm>
                <a:off x="1237333" y="5435158"/>
                <a:ext cx="2115644" cy="583173"/>
              </a:xfrm>
              <a:prstGeom prst="rect">
                <a:avLst/>
              </a:prstGeom>
              <a:blipFill rotWithShape="1">
                <a:blip r:embed="rId4"/>
                <a:stretch>
                  <a:fillRect l="-17" t="-33" r="8" b="-796"/>
                </a:stretch>
              </a:blipFill>
            </p:spPr>
            <p:txBody>
              <a:bodyPr/>
              <a:lstStyle/>
              <a:p>
                <a:r>
                  <a:rPr lang="zh-CN" altLang="en-US">
                    <a:noFill/>
                  </a:rPr>
                  <a:t> </a:t>
                </a:r>
              </a:p>
            </p:txBody>
          </p:sp>
        </mc:Fallback>
      </mc:AlternateContent>
      <p:pic>
        <p:nvPicPr>
          <p:cNvPr id="7" name="25lk598.jpg" descr="id:2147490017;FounderCES"/>
          <p:cNvPicPr/>
          <p:nvPr/>
        </p:nvPicPr>
        <p:blipFill>
          <a:blip r:embed="rId5"/>
          <a:stretch>
            <a:fillRect/>
          </a:stretch>
        </p:blipFill>
        <p:spPr>
          <a:xfrm>
            <a:off x="4511030" y="4817028"/>
            <a:ext cx="5261610" cy="1298575"/>
          </a:xfrm>
          <a:prstGeom prst="rect">
            <a:avLst/>
          </a:prstGeom>
        </p:spPr>
      </p:pic>
      <p:sp>
        <p:nvSpPr>
          <p:cNvPr id="8" name="矩形 7"/>
          <p:cNvSpPr/>
          <p:nvPr/>
        </p:nvSpPr>
        <p:spPr>
          <a:xfrm>
            <a:off x="6894812" y="6021288"/>
            <a:ext cx="494046" cy="646331"/>
          </a:xfrm>
          <a:prstGeom prst="rect">
            <a:avLst/>
          </a:prstGeom>
        </p:spPr>
        <p:txBody>
          <a:bodyPr wrap="none">
            <a:spAutoFit/>
          </a:bodyPr>
          <a:lstStyle/>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乙</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548680"/>
            <a:ext cx="11485848" cy="3346237"/>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）实验小组的同学经多次实验发现，拉力做功总是要比小车动能的增量大一些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下列造成这一情况的原因可能正确的是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在接通电源的同时释放了小车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小车释放时离打点计时器太近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阻力未完全被小车重力沿木板方向的分力平衡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钩码做匀加速运动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钩码重力大于细绳</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024;FounderCES"/>
          <p:cNvPicPr/>
          <p:nvPr/>
        </p:nvPicPr>
        <p:blipFill>
          <a:blip r:embed="rId1"/>
          <a:stretch>
            <a:fillRect/>
          </a:stretch>
        </p:blipFill>
        <p:spPr>
          <a:xfrm>
            <a:off x="334566" y="3933056"/>
            <a:ext cx="840740" cy="299720"/>
          </a:xfrm>
          <a:prstGeom prst="rect">
            <a:avLst/>
          </a:prstGeom>
        </p:spPr>
      </p:pic>
      <p:sp>
        <p:nvSpPr>
          <p:cNvPr id="2" name="矩形 1"/>
          <p:cNvSpPr/>
          <p:nvPr/>
        </p:nvSpPr>
        <p:spPr>
          <a:xfrm>
            <a:off x="338653" y="3717032"/>
            <a:ext cx="11485848" cy="2308324"/>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实验</a:t>
            </a:r>
            <a:r>
              <a:rPr lang="zh-CN" altLang="zh-CN" sz="2400">
                <a:solidFill>
                  <a:srgbClr val="000000"/>
                </a:solidFill>
                <a:ea typeface="楷体" panose="02010609060101010101" pitchFamily="49" charset="-122"/>
                <a:cs typeface="Times New Roman" panose="02020603050405020304" pitchFamily="18" charset="0"/>
              </a:rPr>
              <a:t>小组的同学将钩码重力做的功当作细绳拉力做的功</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经多次实验发现拉力做的功总是要比小车动能的增量大一些</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由功能关系可知</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实验中存在摩擦力没有被平衡掉的情况</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还有该实验要求只有当小车的质量远大于钩码的质量时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小车受到的拉力才近似等于钩码的重力</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故选</a:t>
            </a:r>
            <a:r>
              <a:rPr lang="en-US" altLang="zh-CN" sz="2400">
                <a:solidFill>
                  <a:srgbClr val="000000"/>
                </a:solidFill>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D</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5" name="24答案.eps" descr="id:2147490031;FounderCES"/>
          <p:cNvPicPr/>
          <p:nvPr/>
        </p:nvPicPr>
        <p:blipFill>
          <a:blip r:embed="rId2"/>
          <a:stretch>
            <a:fillRect/>
          </a:stretch>
        </p:blipFill>
        <p:spPr>
          <a:xfrm>
            <a:off x="428628" y="6122586"/>
            <a:ext cx="840740" cy="299720"/>
          </a:xfrm>
          <a:prstGeom prst="rect">
            <a:avLst/>
          </a:prstGeom>
        </p:spPr>
      </p:pic>
      <p:sp>
        <p:nvSpPr>
          <p:cNvPr id="4" name="矩形 3"/>
          <p:cNvSpPr/>
          <p:nvPr/>
        </p:nvSpPr>
        <p:spPr>
          <a:xfrm>
            <a:off x="1347525" y="5949280"/>
            <a:ext cx="630301"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CD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902004" y="3852422"/>
            <a:ext cx="1440160" cy="648072"/>
          </a:xfrm>
          <a:prstGeom prst="rect">
            <a:avLst/>
          </a:prstGeom>
        </p:spPr>
      </p:pic>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564807" y="692696"/>
            <a:ext cx="6380842" cy="648748"/>
          </a:xfrm>
          <a:prstGeom prst="rect">
            <a:avLst/>
          </a:prstGeom>
        </p:spPr>
      </p:pic>
      <p:pic>
        <p:nvPicPr>
          <p:cNvPr id="4" name="知识点1.eps" descr="id:2147489557;FounderCES"/>
          <p:cNvPicPr/>
          <p:nvPr/>
        </p:nvPicPr>
        <p:blipFill>
          <a:blip r:embed="rId3"/>
          <a:stretch>
            <a:fillRect/>
          </a:stretch>
        </p:blipFill>
        <p:spPr>
          <a:xfrm>
            <a:off x="360854" y="1628800"/>
            <a:ext cx="1561465" cy="431165"/>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1484784"/>
                <a:ext cx="11485848" cy="4204970"/>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动能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物体因运动而具有的能量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在国际单位制中，动能的单位是焦耳，简称焦，符号为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1484784"/>
                <a:ext cx="11485848" cy="4204970"/>
              </a:xfrm>
              <a:blipFill rotWithShape="1">
                <a:blip r:embed="rId4"/>
                <a:stretch>
                  <a:fillRect l="-2" t="-4" r="1" b="4"/>
                </a:stretch>
              </a:blipFill>
            </p:spPr>
            <p:txBody>
              <a:bodyPr/>
              <a:lstStyle/>
              <a:p>
                <a:r>
                  <a:rPr lang="zh-CN" altLang="en-US">
                    <a:noFill/>
                  </a:rPr>
                  <a:t> </a:t>
                </a:r>
              </a:p>
            </p:txBody>
          </p:sp>
        </mc:Fallback>
      </mc:AlternateContent>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89704;FounderCES"/>
          <p:cNvPicPr/>
          <p:nvPr/>
        </p:nvPicPr>
        <p:blipFill>
          <a:blip r:embed="rId1"/>
          <a:stretch>
            <a:fillRect/>
          </a:stretch>
        </p:blipFill>
        <p:spPr>
          <a:xfrm>
            <a:off x="360854" y="836712"/>
            <a:ext cx="1228725" cy="431165"/>
          </a:xfrm>
          <a:prstGeom prst="rect">
            <a:avLst/>
          </a:prstGeom>
        </p:spPr>
      </p:pic>
      <p:sp>
        <p:nvSpPr>
          <p:cNvPr id="4" name="内容占位符 3"/>
          <p:cNvSpPr>
            <a:spLocks noGrp="1"/>
          </p:cNvSpPr>
          <p:nvPr>
            <p:ph idx="1"/>
          </p:nvPr>
        </p:nvSpPr>
        <p:spPr>
          <a:xfrm>
            <a:off x="360854" y="692696"/>
            <a:ext cx="11485848" cy="5077460"/>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应用</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动能定理求解变力做功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变力做的功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在某些问题中，由于力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的大小、方向变化，不能用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求出变力做的功，此时可用动能定理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求变力做的功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应用动能定理求变力做功的方法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）分析物体的受力情况，明确做功过程中的各个力是恒力还是变力，并求出各恒力所做的功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）分析物体的运动过程，确定物体在初、末状态的动能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）利用动能定理列方程求解</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89648;FounderCES"/>
          <p:cNvPicPr/>
          <p:nvPr/>
        </p:nvPicPr>
        <p:blipFill>
          <a:blip r:embed="rId1"/>
          <a:stretch>
            <a:fillRect/>
          </a:stretch>
        </p:blipFill>
        <p:spPr>
          <a:xfrm>
            <a:off x="355377" y="836712"/>
            <a:ext cx="1203325" cy="387350"/>
          </a:xfrm>
          <a:prstGeom prst="rect">
            <a:avLst/>
          </a:prstGeom>
        </p:spPr>
      </p:pic>
      <p:sp>
        <p:nvSpPr>
          <p:cNvPr id="8" name="内容占位符 7"/>
          <p:cNvSpPr>
            <a:spLocks noGrp="1"/>
          </p:cNvSpPr>
          <p:nvPr>
            <p:ph idx="1"/>
          </p:nvPr>
        </p:nvSpPr>
        <p:spPr>
          <a:xfrm>
            <a:off x="360854" y="692696"/>
            <a:ext cx="11485848" cy="341632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湖南长沙雅礼教育集团期中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）如图所示，一自行车和骑行者的总质量为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，从距离水平路面高为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ea typeface="宋体" panose="02010600030101010101" pitchFamily="2" charset="-122"/>
                <a:cs typeface="Times New Roman" panose="02020603050405020304" pitchFamily="18" charset="0"/>
              </a:rPr>
              <a:t>1.5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的斜坡路上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点，由静止开始不蹬踏板让车自由运动，到达水平路面上的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，之后人立即以恒定的功率蹬车，人的输出功率为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160 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点运动到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点所用时间为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，到达</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点时速度恰好达到最大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车在水平路面上行驶时受到的阻力恒为总重力的</a:t>
            </a:r>
            <a:r>
              <a:rPr lang="en-US" altLang="zh-CN" b="1">
                <a:solidFill>
                  <a:srgbClr val="000000"/>
                </a:solidFill>
                <a:ea typeface="宋体" panose="02010600030101010101" pitchFamily="2" charset="-122"/>
                <a:cs typeface="Times New Roman" panose="02020603050405020304" pitchFamily="18" charset="0"/>
              </a:rPr>
              <a:t>0.0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，运动过程中可将人和车视为质点，重力加速度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5lk599.jpg" descr="id:2147490052;FounderCES"/>
          <p:cNvPicPr/>
          <p:nvPr/>
        </p:nvPicPr>
        <p:blipFill>
          <a:blip r:embed="rId2"/>
          <a:stretch>
            <a:fillRect/>
          </a:stretch>
        </p:blipFill>
        <p:spPr>
          <a:xfrm>
            <a:off x="2494806" y="4293096"/>
            <a:ext cx="6400165" cy="155956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点运动到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点过程中自行车克服阻力做的功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059;FounderCES"/>
          <p:cNvPicPr/>
          <p:nvPr/>
        </p:nvPicPr>
        <p:blipFill>
          <a:blip r:embed="rId1"/>
          <a:stretch>
            <a:fillRect/>
          </a:stretch>
        </p:blipFill>
        <p:spPr>
          <a:xfrm>
            <a:off x="380431" y="4191471"/>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360854" y="3831431"/>
                <a:ext cx="11485848" cy="823559"/>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pc="-100" smtClean="0">
                    <a:solidFill>
                      <a:srgbClr val="000000"/>
                    </a:solidFill>
                    <a:ea typeface="楷体" panose="02010609060101010101" pitchFamily="49" charset="-122"/>
                    <a:cs typeface="Times New Roman" panose="02020603050405020304" pitchFamily="18" charset="0"/>
                  </a:rPr>
                  <a:t>从</a:t>
                </a:r>
                <a:r>
                  <a:rPr lang="en-US" altLang="zh-CN" sz="2400" i="1" spc="-100">
                    <a:solidFill>
                      <a:srgbClr val="000000"/>
                    </a:solidFill>
                    <a:cs typeface="Times New Roman" panose="02020603050405020304" pitchFamily="18" charset="0"/>
                  </a:rPr>
                  <a:t>A</a:t>
                </a:r>
                <a:r>
                  <a:rPr lang="zh-CN" altLang="zh-CN" sz="2400" spc="-100">
                    <a:solidFill>
                      <a:srgbClr val="000000"/>
                    </a:solidFill>
                    <a:ea typeface="楷体" panose="02010609060101010101" pitchFamily="49" charset="-122"/>
                    <a:cs typeface="Times New Roman" panose="02020603050405020304" pitchFamily="18" charset="0"/>
                  </a:rPr>
                  <a:t>点运动到</a:t>
                </a:r>
                <a:r>
                  <a:rPr lang="en-US" altLang="zh-CN" sz="2400" i="1" spc="-100">
                    <a:solidFill>
                      <a:srgbClr val="000000"/>
                    </a:solidFill>
                    <a:cs typeface="Times New Roman" panose="02020603050405020304" pitchFamily="18" charset="0"/>
                  </a:rPr>
                  <a:t>B</a:t>
                </a:r>
                <a:r>
                  <a:rPr lang="zh-CN" altLang="zh-CN" sz="2400" spc="-100">
                    <a:solidFill>
                      <a:srgbClr val="000000"/>
                    </a:solidFill>
                    <a:ea typeface="楷体" panose="02010609060101010101" pitchFamily="49" charset="-122"/>
                    <a:cs typeface="Times New Roman" panose="02020603050405020304" pitchFamily="18" charset="0"/>
                  </a:rPr>
                  <a:t>点过程</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由动能定理有</a:t>
                </a:r>
                <a:r>
                  <a:rPr lang="zh-CN" altLang="zh-CN" sz="2400" spc="-100">
                    <a:solidFill>
                      <a:srgbClr val="000000"/>
                    </a:solidFill>
                    <a:cs typeface="Times New Roman" panose="02020603050405020304" pitchFamily="18" charset="0"/>
                  </a:rPr>
                  <a:t>－</a:t>
                </a:r>
                <a:r>
                  <a:rPr lang="en-US" altLang="zh-CN" sz="2400" i="1" spc="-100">
                    <a:solidFill>
                      <a:srgbClr val="000000"/>
                    </a:solidFill>
                    <a:cs typeface="Times New Roman" panose="02020603050405020304" pitchFamily="18" charset="0"/>
                  </a:rPr>
                  <a:t>W</a:t>
                </a:r>
                <a:r>
                  <a:rPr lang="en-US" altLang="zh-CN" sz="2400" spc="-100" baseline="-25000">
                    <a:solidFill>
                      <a:srgbClr val="000000"/>
                    </a:solidFill>
                    <a:cs typeface="Times New Roman" panose="02020603050405020304" pitchFamily="18" charset="0"/>
                  </a:rPr>
                  <a:t>f</a:t>
                </a:r>
                <a:r>
                  <a:rPr lang="zh-CN" altLang="zh-CN" sz="2400" spc="-100">
                    <a:solidFill>
                      <a:srgbClr val="000000"/>
                    </a:solidFill>
                    <a:cs typeface="Times New Roman" panose="02020603050405020304" pitchFamily="18" charset="0"/>
                  </a:rPr>
                  <a:t>＋</a:t>
                </a:r>
                <a:r>
                  <a:rPr lang="en-US" altLang="zh-CN" sz="2400" i="1" spc="-100">
                    <a:solidFill>
                      <a:srgbClr val="000000"/>
                    </a:solidFill>
                    <a:cs typeface="Times New Roman" panose="02020603050405020304" pitchFamily="18" charset="0"/>
                  </a:rPr>
                  <a:t>mgh</a:t>
                </a:r>
                <a:r>
                  <a:rPr lang="zh-CN" altLang="zh-CN" sz="2400" spc="-100">
                    <a:solidFill>
                      <a:srgbClr val="000000"/>
                    </a:solidFill>
                    <a:cs typeface="Times New Roman" panose="02020603050405020304" pitchFamily="18" charset="0"/>
                  </a:rPr>
                  <a:t>＝</a:t>
                </a:r>
                <a14:m>
                  <m:oMath xmlns:m="http://schemas.openxmlformats.org/officeDocument/2006/math">
                    <m:f>
                      <m:f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spc="-100">
                            <a:solidFill>
                              <a:srgbClr val="000000"/>
                            </a:solidFill>
                            <a:latin typeface="Cambria Math" panose="02040503050406030204" pitchFamily="18" charset="0"/>
                            <a:cs typeface="Times New Roman" panose="02020603050405020304" pitchFamily="18" charset="0"/>
                          </a:rPr>
                          <m:t>𝟏</m:t>
                        </m:r>
                      </m:num>
                      <m:den>
                        <m:r>
                          <a:rPr lang="en-US" altLang="zh-CN" sz="2400" i="1" spc="-100">
                            <a:solidFill>
                              <a:srgbClr val="000000"/>
                            </a:solidFill>
                            <a:latin typeface="Cambria Math" panose="02040503050406030204" pitchFamily="18" charset="0"/>
                            <a:cs typeface="Times New Roman" panose="02020603050405020304" pitchFamily="18" charset="0"/>
                          </a:rPr>
                          <m:t>𝟐</m:t>
                        </m:r>
                      </m:den>
                    </m:f>
                  </m:oMath>
                </a14:m>
                <a:r>
                  <a:rPr lang="en-US" altLang="zh-CN" sz="2400" i="1" spc="-100">
                    <a:solidFill>
                      <a:srgbClr val="000000"/>
                    </a:solidFill>
                    <a:cs typeface="Times New Roman" panose="02020603050405020304" pitchFamily="18" charset="0"/>
                  </a:rPr>
                  <a:t>m</a:t>
                </a:r>
                <a14:m>
                  <m:oMath xmlns:m="http://schemas.openxmlformats.org/officeDocument/2006/math">
                    <m:sSubSup>
                      <m:sSubSup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spc="-100">
                            <a:solidFill>
                              <a:srgbClr val="000000"/>
                            </a:solidFill>
                            <a:latin typeface="Cambria Math" panose="02040503050406030204" pitchFamily="18" charset="0"/>
                            <a:cs typeface="Times New Roman" panose="02020603050405020304" pitchFamily="18" charset="0"/>
                          </a:rPr>
                          <m:t>𝒗</m:t>
                        </m:r>
                      </m:e>
                      <m:sub>
                        <m:r>
                          <a:rPr lang="en-US" altLang="zh-CN" sz="2400" i="1" spc="-100">
                            <a:solidFill>
                              <a:srgbClr val="000000"/>
                            </a:solidFill>
                            <a:latin typeface="Cambria Math" panose="02040503050406030204" pitchFamily="18" charset="0"/>
                            <a:cs typeface="Times New Roman" panose="02020603050405020304" pitchFamily="18" charset="0"/>
                          </a:rPr>
                          <m:t>𝑩</m:t>
                        </m:r>
                      </m:sub>
                      <m:sup>
                        <m:r>
                          <a:rPr lang="en-US" altLang="zh-CN" sz="2400" i="1" spc="-100">
                            <a:solidFill>
                              <a:srgbClr val="000000"/>
                            </a:solidFill>
                            <a:latin typeface="Cambria Math" panose="02040503050406030204" pitchFamily="18" charset="0"/>
                            <a:cs typeface="Times New Roman" panose="02020603050405020304" pitchFamily="18" charset="0"/>
                          </a:rPr>
                          <m:t>𝟐</m:t>
                        </m:r>
                      </m:sup>
                    </m:sSubSup>
                  </m:oMath>
                </a14:m>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0</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解得</a:t>
                </a:r>
                <a:r>
                  <a:rPr lang="en-US" altLang="zh-CN" sz="2400" i="1" spc="-100">
                    <a:solidFill>
                      <a:srgbClr val="000000"/>
                    </a:solidFill>
                    <a:cs typeface="Times New Roman" panose="02020603050405020304" pitchFamily="18" charset="0"/>
                  </a:rPr>
                  <a:t>W</a:t>
                </a:r>
                <a:r>
                  <a:rPr lang="en-US" altLang="zh-CN" sz="2400" spc="-100" baseline="-25000">
                    <a:solidFill>
                      <a:srgbClr val="000000"/>
                    </a:solidFill>
                    <a:cs typeface="Times New Roman" panose="02020603050405020304" pitchFamily="18" charset="0"/>
                  </a:rPr>
                  <a:t>f</a:t>
                </a:r>
                <a:r>
                  <a:rPr lang="zh-CN" altLang="zh-CN" sz="2400" spc="-100">
                    <a:solidFill>
                      <a:srgbClr val="000000"/>
                    </a:solidFill>
                    <a:cs typeface="Times New Roman" panose="02020603050405020304" pitchFamily="18" charset="0"/>
                  </a:rPr>
                  <a:t>＝</a:t>
                </a:r>
                <a:r>
                  <a:rPr lang="en-US" altLang="zh-CN" sz="2400" spc="-100" smtClean="0">
                    <a:solidFill>
                      <a:srgbClr val="000000"/>
                    </a:solidFill>
                    <a:cs typeface="Times New Roman" panose="02020603050405020304" pitchFamily="18" charset="0"/>
                  </a:rPr>
                  <a:t>200 J</a:t>
                </a:r>
                <a:r>
                  <a:rPr lang="en-US" altLang="zh-CN" sz="2400" spc="-100">
                    <a:solidFill>
                      <a:srgbClr val="000000"/>
                    </a:solidFill>
                    <a:latin typeface="宋体" panose="02010600030101010101" pitchFamily="2" charset="-122"/>
                    <a:cs typeface="Times New Roman" panose="02020603050405020304" pitchFamily="18" charset="0"/>
                  </a:rPr>
                  <a:t>.</a:t>
                </a:r>
                <a:endParaRPr lang="zh-CN" altLang="zh-CN" sz="1050" spc="-10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3831431"/>
                <a:ext cx="11485848" cy="823559"/>
              </a:xfrm>
              <a:prstGeom prst="rect">
                <a:avLst/>
              </a:prstGeom>
              <a:blipFill rotWithShape="1">
                <a:blip r:embed="rId2"/>
                <a:stretch>
                  <a:fillRect l="-2" t="-58" r="1" b="-7888"/>
                </a:stretch>
              </a:blipFill>
            </p:spPr>
            <p:txBody>
              <a:bodyPr/>
              <a:lstStyle/>
              <a:p>
                <a:r>
                  <a:rPr lang="zh-CN" altLang="en-US">
                    <a:noFill/>
                  </a:rPr>
                  <a:t> </a:t>
                </a:r>
              </a:p>
            </p:txBody>
          </p:sp>
        </mc:Fallback>
      </mc:AlternateContent>
      <p:pic>
        <p:nvPicPr>
          <p:cNvPr id="6" name="24答案.eps" descr="id:2147490066;FounderCES"/>
          <p:cNvPicPr/>
          <p:nvPr/>
        </p:nvPicPr>
        <p:blipFill>
          <a:blip r:embed="rId3"/>
          <a:stretch>
            <a:fillRect/>
          </a:stretch>
        </p:blipFill>
        <p:spPr>
          <a:xfrm>
            <a:off x="394687" y="4704492"/>
            <a:ext cx="840740" cy="299720"/>
          </a:xfrm>
          <a:prstGeom prst="rect">
            <a:avLst/>
          </a:prstGeom>
        </p:spPr>
      </p:pic>
      <p:sp>
        <p:nvSpPr>
          <p:cNvPr id="4" name="矩形 3"/>
          <p:cNvSpPr/>
          <p:nvPr/>
        </p:nvSpPr>
        <p:spPr>
          <a:xfrm>
            <a:off x="1342678" y="4623519"/>
            <a:ext cx="877163" cy="461665"/>
          </a:xfrm>
          <a:prstGeom prst="rect">
            <a:avLst/>
          </a:prstGeom>
        </p:spPr>
        <p:txBody>
          <a:bodyPr wrap="none">
            <a:spAutoFit/>
          </a:bodyPr>
          <a:lstStyle/>
          <a:p>
            <a:r>
              <a:rPr lang="en-US" altLang="zh-CN" sz="2400" smtClean="0">
                <a:solidFill>
                  <a:srgbClr val="000000"/>
                </a:solidFill>
              </a:rPr>
              <a:t>200 J</a:t>
            </a:r>
            <a:endParaRPr lang="zh-CN" altLang="en-US"/>
          </a:p>
        </p:txBody>
      </p:sp>
      <p:pic>
        <p:nvPicPr>
          <p:cNvPr id="7" name="25lk599.jpg" descr="id:2147490052;FounderCES"/>
          <p:cNvPicPr/>
          <p:nvPr/>
        </p:nvPicPr>
        <p:blipFill>
          <a:blip r:embed="rId4"/>
          <a:stretch>
            <a:fillRect/>
          </a:stretch>
        </p:blipFill>
        <p:spPr>
          <a:xfrm>
            <a:off x="2566814" y="1797119"/>
            <a:ext cx="6400165" cy="15595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86764"/>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）自行车的最大速度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059;FounderCES"/>
          <p:cNvPicPr/>
          <p:nvPr/>
        </p:nvPicPr>
        <p:blipFill>
          <a:blip r:embed="rId1"/>
          <a:stretch>
            <a:fillRect/>
          </a:stretch>
        </p:blipFill>
        <p:spPr>
          <a:xfrm>
            <a:off x="385696" y="4410842"/>
            <a:ext cx="840740" cy="299720"/>
          </a:xfrm>
          <a:prstGeom prst="rect">
            <a:avLst/>
          </a:prstGeom>
        </p:spPr>
      </p:pic>
      <p:sp>
        <p:nvSpPr>
          <p:cNvPr id="2" name="矩形 1"/>
          <p:cNvSpPr/>
          <p:nvPr/>
        </p:nvSpPr>
        <p:spPr>
          <a:xfrm>
            <a:off x="360854" y="4266826"/>
            <a:ext cx="11485848" cy="1198880"/>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达到</a:t>
            </a:r>
            <a:r>
              <a:rPr lang="zh-CN" altLang="zh-CN" sz="2400">
                <a:solidFill>
                  <a:srgbClr val="000000"/>
                </a:solidFill>
                <a:ea typeface="楷体" panose="02010609060101010101" pitchFamily="49" charset="-122"/>
                <a:cs typeface="Times New Roman" panose="02020603050405020304" pitchFamily="18" charset="0"/>
              </a:rPr>
              <a:t>最大速度时牵引力等于阻力</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则根据</a:t>
            </a:r>
            <a:r>
              <a:rPr lang="en-US" altLang="zh-CN" sz="2400" i="1">
                <a:solidFill>
                  <a:srgbClr val="000000"/>
                </a:solidFill>
                <a:cs typeface="Times New Roman" panose="02020603050405020304" pitchFamily="18" charset="0"/>
              </a:rPr>
              <a:t>P</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0</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02</a:t>
            </a:r>
            <a:r>
              <a:rPr lang="en-US" altLang="zh-CN" sz="2400" i="1">
                <a:solidFill>
                  <a:srgbClr val="000000"/>
                </a:solidFill>
                <a:cs typeface="Times New Roman" panose="02020603050405020304" pitchFamily="18" charset="0"/>
              </a:rPr>
              <a:t>mg</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可得自行车的最大速度</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10 m/s</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5" name="24答案.eps" descr="id:2147490066;FounderCES"/>
          <p:cNvPicPr/>
          <p:nvPr/>
        </p:nvPicPr>
        <p:blipFill>
          <a:blip r:embed="rId2"/>
          <a:stretch>
            <a:fillRect/>
          </a:stretch>
        </p:blipFill>
        <p:spPr>
          <a:xfrm>
            <a:off x="405273" y="5545731"/>
            <a:ext cx="840740" cy="299720"/>
          </a:xfrm>
          <a:prstGeom prst="rect">
            <a:avLst/>
          </a:prstGeom>
        </p:spPr>
      </p:pic>
      <p:sp>
        <p:nvSpPr>
          <p:cNvPr id="6" name="矩形 5"/>
          <p:cNvSpPr/>
          <p:nvPr/>
        </p:nvSpPr>
        <p:spPr>
          <a:xfrm>
            <a:off x="1246013" y="5487615"/>
            <a:ext cx="1021080" cy="460375"/>
          </a:xfrm>
          <a:prstGeom prst="rect">
            <a:avLst/>
          </a:prstGeom>
        </p:spPr>
        <p:txBody>
          <a:bodyPr wrap="none">
            <a:spAutoFit/>
          </a:bodyPr>
          <a:lstStyle/>
          <a:p>
            <a:r>
              <a:rPr lang="en-US" altLang="zh-CN" sz="2400">
                <a:solidFill>
                  <a:srgbClr val="000000"/>
                </a:solidFill>
              </a:rPr>
              <a:t>10 m/s</a:t>
            </a:r>
            <a:endParaRPr lang="zh-CN" altLang="en-US"/>
          </a:p>
        </p:txBody>
      </p:sp>
      <p:pic>
        <p:nvPicPr>
          <p:cNvPr id="7" name="25lk599.jpg" descr="id:2147490052;FounderCES"/>
          <p:cNvPicPr/>
          <p:nvPr/>
        </p:nvPicPr>
        <p:blipFill>
          <a:blip r:embed="rId3"/>
          <a:stretch>
            <a:fillRect/>
          </a:stretch>
        </p:blipFill>
        <p:spPr>
          <a:xfrm>
            <a:off x="2062758" y="1772816"/>
            <a:ext cx="6400165" cy="15595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059;FounderCES"/>
          <p:cNvPicPr/>
          <p:nvPr/>
        </p:nvPicPr>
        <p:blipFill>
          <a:blip r:embed="rId1"/>
          <a:stretch>
            <a:fillRect/>
          </a:stretch>
        </p:blipFill>
        <p:spPr>
          <a:xfrm>
            <a:off x="356821" y="3885664"/>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356822" y="3563128"/>
                <a:ext cx="11489880" cy="1435100"/>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从</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点运动到</a:t>
                </a:r>
                <a:r>
                  <a:rPr lang="en-US" altLang="zh-CN" sz="2400" i="1">
                    <a:solidFill>
                      <a:srgbClr val="000000"/>
                    </a:solidFill>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点过程</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由动能定理有</a:t>
                </a:r>
                <a:r>
                  <a:rPr lang="en-US" altLang="zh-CN" sz="2400" i="1">
                    <a:solidFill>
                      <a:srgbClr val="000000"/>
                    </a:solidFill>
                    <a:cs typeface="Times New Roman" panose="02020603050405020304" pitchFamily="18" charset="0"/>
                  </a:rPr>
                  <a:t>Pt</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fs</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m</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𝐦</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m</a:t>
                </a:r>
                <a14:m>
                  <m:oMath xmlns:m="http://schemas.openxmlformats.org/officeDocument/2006/math">
                    <m:sSubSup>
                      <m:sSubSupPr>
                        <m:ctrlPr>
                          <a:rPr lang="zh-CN" altLang="zh-CN" sz="240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𝑩</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cs typeface="Times New Roman" panose="02020603050405020304" pitchFamily="18" charset="0"/>
                  </a:rPr>
                  <a:t>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     112</a:t>
                </a:r>
                <a:r>
                  <a:rPr lang="en-US" altLang="zh-CN" sz="2400">
                    <a:solidFill>
                      <a:srgbClr val="000000"/>
                    </a:solidFill>
                    <a:latin typeface="+mn-lt"/>
                    <a:cs typeface="Times New Roman" panose="02020603050405020304" pitchFamily="18" charset="0"/>
                  </a:rPr>
                  <a:t>.5 </a:t>
                </a:r>
                <a:r>
                  <a:rPr lang="en-US" altLang="zh-CN" sz="2400">
                    <a:solidFill>
                      <a:srgbClr val="000000"/>
                    </a:solidFill>
                    <a:cs typeface="Times New Roman" panose="02020603050405020304" pitchFamily="18" charset="0"/>
                  </a:rPr>
                  <a:t>m</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56822" y="3563128"/>
                <a:ext cx="11489880" cy="1435100"/>
              </a:xfrm>
              <a:prstGeom prst="rect">
                <a:avLst/>
              </a:prstGeom>
              <a:blipFill rotWithShape="1">
                <a:blip r:embed="rId2"/>
                <a:stretch>
                  <a:fillRect l="-5" t="-10" r="1" b="10"/>
                </a:stretch>
              </a:blipFill>
            </p:spPr>
            <p:txBody>
              <a:bodyPr/>
              <a:lstStyle/>
              <a:p>
                <a:r>
                  <a:rPr lang="zh-CN" altLang="en-US">
                    <a:noFill/>
                  </a:rPr>
                  <a:t> </a:t>
                </a:r>
              </a:p>
            </p:txBody>
          </p:sp>
        </mc:Fallback>
      </mc:AlternateContent>
      <p:pic>
        <p:nvPicPr>
          <p:cNvPr id="6" name="24答案.eps" descr="id:2147490066;FounderCES"/>
          <p:cNvPicPr/>
          <p:nvPr/>
        </p:nvPicPr>
        <p:blipFill>
          <a:blip r:embed="rId3"/>
          <a:stretch>
            <a:fillRect/>
          </a:stretch>
        </p:blipFill>
        <p:spPr>
          <a:xfrm>
            <a:off x="387657" y="5109800"/>
            <a:ext cx="840740" cy="299720"/>
          </a:xfrm>
          <a:prstGeom prst="rect">
            <a:avLst/>
          </a:prstGeom>
        </p:spPr>
      </p:pic>
      <p:sp>
        <p:nvSpPr>
          <p:cNvPr id="7" name="矩形 6"/>
          <p:cNvSpPr/>
          <p:nvPr/>
        </p:nvSpPr>
        <p:spPr>
          <a:xfrm>
            <a:off x="1273605" y="4930603"/>
            <a:ext cx="1181735" cy="645160"/>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11</a:t>
            </a:r>
            <a:r>
              <a:rPr lang="en-US" altLang="zh-CN" sz="2400">
                <a:solidFill>
                  <a:srgbClr val="000000"/>
                </a:solidFill>
                <a:latin typeface="+mn-lt"/>
                <a:cs typeface="Times New Roman" panose="02020603050405020304" pitchFamily="18" charset="0"/>
              </a:rPr>
              <a:t>2.5 </a:t>
            </a:r>
            <a:r>
              <a:rPr lang="en-US" altLang="zh-CN" sz="2400">
                <a:solidFill>
                  <a:srgbClr val="000000"/>
                </a:solidFill>
                <a:cs typeface="Times New Roman" panose="02020603050405020304" pitchFamily="18" charset="0"/>
              </a:rPr>
              <a:t>m</a:t>
            </a:r>
            <a:endParaRPr lang="zh-CN" altLang="zh-CN" sz="1050">
              <a:solidFill>
                <a:srgbClr val="000000"/>
              </a:solidFill>
              <a:cs typeface="Times New Roman" panose="02020603050405020304" pitchFamily="18" charset="0"/>
            </a:endParaRPr>
          </a:p>
        </p:txBody>
      </p:sp>
      <p:pic>
        <p:nvPicPr>
          <p:cNvPr id="8" name="25lk599.jpg" descr="id:2147490052;FounderCES"/>
          <p:cNvPicPr/>
          <p:nvPr/>
        </p:nvPicPr>
        <p:blipFill>
          <a:blip r:embed="rId4"/>
          <a:stretch>
            <a:fillRect/>
          </a:stretch>
        </p:blipFill>
        <p:spPr>
          <a:xfrm>
            <a:off x="2278782" y="1772816"/>
            <a:ext cx="6400165" cy="15595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620688"/>
                <a:ext cx="11485848" cy="5930265"/>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动能定理</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与图像的结合</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与动能定理结合的五类常见图像：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依据</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图线与横轴围成的面积表示位移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依据</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𝒂𝒕</m:t>
                        </m: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图线与横轴围成的面积表示速度的变化量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依据</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𝑾</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𝑭𝒙</m:t>
                        </m: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图线与横轴围成的面积表示功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依据</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𝑾</m:t>
                            </m:r>
                          </m:e>
                          <m:sub>
                            <m:r>
                              <m:rPr>
                                <m:nor/>
                              </m:rPr>
                              <a:rPr lang="zh-CN" altLang="zh-CN" b="1" baseline="8000">
                                <a:solidFill>
                                  <a:srgbClr val="000000"/>
                                </a:solidFill>
                                <a:latin typeface="Cambria Math" panose="02040503050406030204" pitchFamily="18" charset="0"/>
                                <a:ea typeface="宋体" panose="02010600030101010101" pitchFamily="2" charset="-122"/>
                                <a:cs typeface="Times New Roman" panose="02020603050405020304" pitchFamily="18" charset="0"/>
                              </a:rPr>
                              <m:t>合</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𝐤𝟎</m:t>
                            </m:r>
                          </m:sub>
                        </m:sSub>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图线的斜率表示合外力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依据</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𝑾</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𝑷𝒕</m:t>
                        </m: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图线与横轴围成的面积表示功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620688"/>
                <a:ext cx="11485848" cy="5930265"/>
              </a:xfrm>
              <a:blipFill rotWithShape="1">
                <a:blip r:embed="rId1"/>
                <a:stretch>
                  <a:fillRect l="-2" t="-5" r="1" b="5"/>
                </a:stretch>
              </a:blipFill>
            </p:spPr>
            <p:txBody>
              <a:bodyPr/>
              <a:lstStyle/>
              <a:p>
                <a:r>
                  <a:rPr lang="zh-CN" altLang="en-US">
                    <a:noFill/>
                  </a:rPr>
                  <a:t> </a:t>
                </a:r>
              </a:p>
            </p:txBody>
          </p:sp>
        </mc:Fallback>
      </mc:AlternateContent>
      <p:pic>
        <p:nvPicPr>
          <p:cNvPr id="3" name="要点3.eps" descr="id:2147490073;FounderCES"/>
          <p:cNvPicPr/>
          <p:nvPr/>
        </p:nvPicPr>
        <p:blipFill>
          <a:blip r:embed="rId2"/>
          <a:stretch>
            <a:fillRect/>
          </a:stretch>
        </p:blipFill>
        <p:spPr>
          <a:xfrm>
            <a:off x="360854" y="783288"/>
            <a:ext cx="1228725" cy="43116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3.eps" descr="id:2147489711;FounderCES"/>
          <p:cNvPicPr/>
          <p:nvPr/>
        </p:nvPicPr>
        <p:blipFill>
          <a:blip r:embed="rId1"/>
          <a:stretch>
            <a:fillRect/>
          </a:stretch>
        </p:blipFill>
        <p:spPr>
          <a:xfrm>
            <a:off x="386424" y="908720"/>
            <a:ext cx="1203325" cy="387350"/>
          </a:xfrm>
          <a:prstGeom prst="rect">
            <a:avLst/>
          </a:prstGeom>
        </p:spPr>
      </p:pic>
      <p:pic>
        <p:nvPicPr>
          <p:cNvPr id="4" name="24答案.eps" descr="id:2147489725;FounderCES"/>
          <p:cNvPicPr/>
          <p:nvPr/>
        </p:nvPicPr>
        <p:blipFill>
          <a:blip r:embed="rId2"/>
          <a:stretch>
            <a:fillRect/>
          </a:stretch>
        </p:blipFill>
        <p:spPr>
          <a:xfrm>
            <a:off x="400270" y="5337813"/>
            <a:ext cx="840740" cy="299720"/>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764704"/>
                <a:ext cx="11485848" cy="441217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广东省广州市第七中学期中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）海底世界里的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海豹顶球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表演深受小朋友们的喜欢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在某次表演中，球被海豹以一定的初速度顶起后沿竖直方向向上运动，到达最高点后又落回原处被海豹接住，球上升和下落过程中的动能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假设整个过程中球所受的空气阻力大小不变，则球所受重力和阻力大小分别为（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764704"/>
                <a:ext cx="11485848" cy="4412170"/>
              </a:xfrm>
              <a:blipFill rotWithShape="1">
                <a:blip r:embed="rId3"/>
                <a:stretch>
                  <a:fillRect l="-2" t="-4" r="1" b="8"/>
                </a:stretch>
              </a:blipFill>
            </p:spPr>
            <p:txBody>
              <a:bodyPr/>
              <a:lstStyle/>
              <a:p>
                <a:r>
                  <a:rPr lang="zh-CN" altLang="en-US">
                    <a:noFill/>
                  </a:rPr>
                  <a:t> </a:t>
                </a:r>
              </a:p>
            </p:txBody>
          </p:sp>
        </mc:Fallback>
      </mc:AlternateContent>
      <p:pic>
        <p:nvPicPr>
          <p:cNvPr id="7" name="25lk600.jpg" descr="id:2147490087;FounderCES"/>
          <p:cNvPicPr/>
          <p:nvPr/>
        </p:nvPicPr>
        <p:blipFill>
          <a:blip r:embed="rId4"/>
          <a:stretch>
            <a:fillRect/>
          </a:stretch>
        </p:blipFill>
        <p:spPr>
          <a:xfrm>
            <a:off x="8471470" y="3157835"/>
            <a:ext cx="2637790" cy="2052955"/>
          </a:xfrm>
          <a:prstGeom prst="rect">
            <a:avLst/>
          </a:prstGeom>
        </p:spPr>
      </p:pic>
      <p:sp>
        <p:nvSpPr>
          <p:cNvPr id="2" name="矩形 1"/>
          <p:cNvSpPr/>
          <p:nvPr/>
        </p:nvSpPr>
        <p:spPr>
          <a:xfrm>
            <a:off x="1342678" y="5164507"/>
            <a:ext cx="389850"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683;FounderCES"/>
          <p:cNvPicPr/>
          <p:nvPr/>
        </p:nvPicPr>
        <p:blipFill>
          <a:blip r:embed="rId1"/>
          <a:stretch>
            <a:fillRect/>
          </a:stretch>
        </p:blipFill>
        <p:spPr>
          <a:xfrm>
            <a:off x="406574" y="908720"/>
            <a:ext cx="840740" cy="299720"/>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692696"/>
                <a:ext cx="11485848" cy="4582921"/>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令</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球所受空气阻力大小为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根据图像可知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球上升的初动能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球上升的最大位移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球上升过程中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根据动能定理有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球在下落过程中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根据动能定理有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则球上升和下降过程中</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u="wavy" spc="-100"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u="wavy" spc="-10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图像斜率的绝对值分别为</a:t>
                </a:r>
                <a:r>
                  <a:rPr lang="en-US" altLang="zh-CN" b="1" i="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u="wavy" spc="-100"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spc="-100">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spc="-100">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𝒂</m:t>
                        </m:r>
                      </m:num>
                      <m:den>
                        <m:r>
                          <a:rPr lang="en-US" altLang="zh-CN" b="1" i="1" u="wavy" spc="-100">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zh-CN" altLang="zh-CN" b="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u="wavy" spc="-100"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spc="-100">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spc="-100">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𝒃</m:t>
                        </m:r>
                      </m:num>
                      <m:den>
                        <m:r>
                          <a:rPr lang="en-US" altLang="zh-CN" b="1" i="1" u="wavy" spc="-100">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zh-CN" altLang="zh-CN" b="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u="wavy" spc="-10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wavy" spc="-10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b="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692696"/>
                <a:ext cx="11485848" cy="4582921"/>
              </a:xfrm>
              <a:blipFill rotWithShape="1">
                <a:blip r:embed="rId2"/>
                <a:stretch>
                  <a:fillRect l="-2" t="-12" r="1" b="1"/>
                </a:stretch>
              </a:blipFill>
            </p:spPr>
            <p:txBody>
              <a:bodyPr/>
              <a:lstStyle/>
              <a:p>
                <a:r>
                  <a:rPr lang="zh-CN" altLang="en-US">
                    <a:noFill/>
                  </a:rPr>
                  <a:t> </a:t>
                </a:r>
              </a:p>
            </p:txBody>
          </p:sp>
        </mc:Fallback>
      </mc:AlternateContent>
      <p:pic>
        <p:nvPicPr>
          <p:cNvPr id="4" name="箭头右.eps" descr="id:2147490101;FounderCES"/>
          <p:cNvPicPr/>
          <p:nvPr/>
        </p:nvPicPr>
        <p:blipFill>
          <a:blip r:embed="rId3"/>
          <a:stretch>
            <a:fillRect/>
          </a:stretch>
        </p:blipFill>
        <p:spPr>
          <a:xfrm>
            <a:off x="550590" y="3859307"/>
            <a:ext cx="394970" cy="310515"/>
          </a:xfrm>
          <a:prstGeom prst="rect">
            <a:avLst/>
          </a:prstGeom>
        </p:spPr>
      </p:pic>
      <p:sp>
        <p:nvSpPr>
          <p:cNvPr id="2" name="矩形 1"/>
          <p:cNvSpPr/>
          <p:nvPr/>
        </p:nvSpPr>
        <p:spPr>
          <a:xfrm>
            <a:off x="973211" y="3844374"/>
            <a:ext cx="7604993" cy="461665"/>
          </a:xfrm>
          <a:prstGeom prst="rect">
            <a:avLst/>
          </a:prstGeom>
        </p:spPr>
        <p:txBody>
          <a:bodyPr wrap="square">
            <a:spAutoFit/>
          </a:bodyPr>
          <a:lstStyle/>
          <a:p>
            <a:r>
              <a:rPr lang="zh-CN" altLang="zh-CN" sz="2400">
                <a:solidFill>
                  <a:srgbClr val="00B0F0"/>
                </a:solidFill>
                <a:ea typeface="楷体" panose="02010609060101010101" pitchFamily="49" charset="-122"/>
                <a:cs typeface="Times New Roman" panose="02020603050405020304" pitchFamily="18" charset="0"/>
              </a:rPr>
              <a:t>可以直接利用</a:t>
            </a:r>
            <a:r>
              <a:rPr lang="en-US" altLang="zh-CN" sz="2400" i="1">
                <a:solidFill>
                  <a:srgbClr val="00B0F0"/>
                </a:solidFill>
                <a:cs typeface="Times New Roman" panose="02020603050405020304" pitchFamily="18" charset="0"/>
              </a:rPr>
              <a:t>E</a:t>
            </a:r>
            <a:r>
              <a:rPr lang="en-US" altLang="zh-CN" sz="2400" baseline="-25000">
                <a:solidFill>
                  <a:srgbClr val="00B0F0"/>
                </a:solidFill>
                <a:cs typeface="Times New Roman" panose="02020603050405020304" pitchFamily="18" charset="0"/>
              </a:rPr>
              <a:t>k</a:t>
            </a:r>
            <a:r>
              <a:rPr lang="zh-CN" altLang="zh-CN" sz="2400">
                <a:solidFill>
                  <a:srgbClr val="00B0F0"/>
                </a:solidFill>
                <a:cs typeface="Times New Roman" panose="02020603050405020304" pitchFamily="18" charset="0"/>
              </a:rPr>
              <a:t>－</a:t>
            </a:r>
            <a:r>
              <a:rPr lang="en-US" altLang="zh-CN" sz="2400" i="1">
                <a:solidFill>
                  <a:srgbClr val="00B0F0"/>
                </a:solidFill>
                <a:cs typeface="Times New Roman" panose="02020603050405020304" pitchFamily="18" charset="0"/>
              </a:rPr>
              <a:t>x</a:t>
            </a:r>
            <a:r>
              <a:rPr lang="zh-CN" altLang="zh-CN" sz="2400">
                <a:solidFill>
                  <a:srgbClr val="00B0F0"/>
                </a:solidFill>
                <a:ea typeface="楷体" panose="02010609060101010101" pitchFamily="49" charset="-122"/>
                <a:cs typeface="Times New Roman" panose="02020603050405020304" pitchFamily="18" charset="0"/>
              </a:rPr>
              <a:t>图像的斜率表示合力求解</a:t>
            </a:r>
            <a:r>
              <a:rPr lang="en-US" altLang="zh-CN" sz="2400">
                <a:solidFill>
                  <a:srgbClr val="00B0F0"/>
                </a:solidFill>
                <a:latin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应用</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动能定理求解多过程问题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对于包含多个运动阶段的复杂运动过程，可以选择分段或全程应用动能定理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应用动能定理求解多过程问题的思路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如果物体的某个运动过程包含几个运动性质不同的分过程（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如加速、减速过程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），此时可以分段考虑，也可以对全过程考虑，但若能对整个过程利用动能定理列式，则能使问题简化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原则是尽量使做功的力减少，各个力做的功计算方便，或使初、末状态的动能等于零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4.eps" descr="id:2147490115;FounderCES"/>
          <p:cNvPicPr/>
          <p:nvPr/>
        </p:nvPicPr>
        <p:blipFill>
          <a:blip r:embed="rId1"/>
          <a:stretch>
            <a:fillRect/>
          </a:stretch>
        </p:blipFill>
        <p:spPr>
          <a:xfrm>
            <a:off x="406574" y="836712"/>
            <a:ext cx="1228725" cy="43116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3954"/>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应用动能定理求解多过程问题的方法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）明确物体的运动由哪些过程构成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）分析每个过程物体的受力情况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）判断各个力做功有何特点，对动能的变化有无贡献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）从总体上把握全过程，表示出总功，找出初、末状态的动能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）对所研究的全过程运用动能定理列方程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7192578" y="4293096"/>
            <a:ext cx="2520280" cy="532061"/>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697889"/>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）动能与某个状态相对应，具有</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瞬时性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）动能具有</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相对性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，选取不同的参考系，同一物体的动能一般不同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通常是指物体相对于地面的动能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）动能是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标量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，只有大小，没有方向，且</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没有负值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动能变化量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物体动能的变化量是末动能与初动能之差，即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，则表示物体的动能增加；若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，则表示物体的动能减少</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697889"/>
              </a:xfrm>
              <a:blipFill rotWithShape="1">
                <a:blip r:embed="rId2"/>
                <a:stretch>
                  <a:fillRect l="-2" t="-13" r="1" b="-659"/>
                </a:stretch>
              </a:blipFill>
            </p:spPr>
            <p:txBody>
              <a:bodyPr/>
              <a:lstStyle/>
              <a:p>
                <a:r>
                  <a:rPr lang="zh-CN" altLang="en-US">
                    <a:noFill/>
                  </a:rPr>
                  <a:t> </a:t>
                </a:r>
              </a:p>
            </p:txBody>
          </p:sp>
        </mc:Fallback>
      </mc:AlternateContent>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692696"/>
            <a:ext cx="11485848" cy="2308324"/>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福建莆田第四中学期末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）如图所示，光滑弧形轨道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与粗糙水平面在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点平滑连接，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的中点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一小滑块从弧形轨道上的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点由静止下滑，经过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点后做匀减速直线运动至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点停下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点距离水平地面的高度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.9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，小滑块的质量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.1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，不计空气阻力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4.eps" descr="id:2147490122;FounderCES"/>
          <p:cNvPicPr/>
          <p:nvPr/>
        </p:nvPicPr>
        <p:blipFill>
          <a:blip r:embed="rId1"/>
          <a:stretch>
            <a:fillRect/>
          </a:stretch>
        </p:blipFill>
        <p:spPr>
          <a:xfrm>
            <a:off x="360854" y="836712"/>
            <a:ext cx="1203325" cy="387350"/>
          </a:xfrm>
          <a:prstGeom prst="rect">
            <a:avLst/>
          </a:prstGeom>
        </p:spPr>
      </p:pic>
      <p:pic>
        <p:nvPicPr>
          <p:cNvPr id="7" name="25lk601.jpg" descr="id:2147490129;FounderCES"/>
          <p:cNvPicPr/>
          <p:nvPr/>
        </p:nvPicPr>
        <p:blipFill>
          <a:blip r:embed="rId2"/>
          <a:stretch>
            <a:fillRect/>
          </a:stretch>
        </p:blipFill>
        <p:spPr>
          <a:xfrm>
            <a:off x="2566814" y="3212976"/>
            <a:ext cx="6331585" cy="216217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18574"/>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）小滑块滑到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点时的动能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136;FounderCES"/>
          <p:cNvPicPr/>
          <p:nvPr/>
        </p:nvPicPr>
        <p:blipFill>
          <a:blip r:embed="rId1"/>
          <a:stretch>
            <a:fillRect/>
          </a:stretch>
        </p:blipFill>
        <p:spPr>
          <a:xfrm>
            <a:off x="406574" y="4253679"/>
            <a:ext cx="840740" cy="299720"/>
          </a:xfrm>
          <a:prstGeom prst="rect">
            <a:avLst/>
          </a:prstGeom>
        </p:spPr>
      </p:pic>
      <p:sp>
        <p:nvSpPr>
          <p:cNvPr id="2" name="矩形 1"/>
          <p:cNvSpPr/>
          <p:nvPr/>
        </p:nvSpPr>
        <p:spPr>
          <a:xfrm>
            <a:off x="360854" y="4037655"/>
            <a:ext cx="11485848" cy="1200329"/>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小</a:t>
            </a:r>
            <a:r>
              <a:rPr lang="zh-CN" altLang="zh-CN" sz="2400">
                <a:solidFill>
                  <a:srgbClr val="000000"/>
                </a:solidFill>
                <a:ea typeface="楷体" panose="02010609060101010101" pitchFamily="49" charset="-122"/>
                <a:cs typeface="Times New Roman" panose="02020603050405020304" pitchFamily="18" charset="0"/>
              </a:rPr>
              <a:t>滑块从</a:t>
            </a:r>
            <a:r>
              <a:rPr lang="en-US" altLang="zh-CN" sz="2400" i="1">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点运动到</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点过程</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根据动能定理可得</a:t>
            </a:r>
            <a:r>
              <a:rPr lang="en-US" altLang="zh-CN" sz="2400" i="1">
                <a:solidFill>
                  <a:srgbClr val="000000"/>
                </a:solidFill>
                <a:cs typeface="Times New Roman" panose="02020603050405020304" pitchFamily="18" charset="0"/>
              </a:rPr>
              <a:t>mgh</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E</a:t>
            </a:r>
            <a:r>
              <a:rPr lang="en-US" altLang="zh-CN" sz="2400" baseline="-25000">
                <a:solidFill>
                  <a:srgbClr val="000000"/>
                </a:solidFill>
                <a:cs typeface="Times New Roman" panose="02020603050405020304" pitchFamily="18" charset="0"/>
              </a:rPr>
              <a:t>k</a:t>
            </a:r>
            <a:r>
              <a:rPr lang="en-US" altLang="zh-CN" sz="2400" i="1" baseline="-25000">
                <a:solidFill>
                  <a:srgbClr val="000000"/>
                </a:solidFill>
                <a:cs typeface="Times New Roman" panose="02020603050405020304" pitchFamily="18" charset="0"/>
              </a:rPr>
              <a:t>B</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解得小滑块滑到</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点时的动能为</a:t>
            </a:r>
            <a:r>
              <a:rPr lang="en-US" altLang="zh-CN" sz="2400" i="1">
                <a:solidFill>
                  <a:srgbClr val="000000"/>
                </a:solidFill>
                <a:cs typeface="Times New Roman" panose="02020603050405020304" pitchFamily="18" charset="0"/>
              </a:rPr>
              <a:t>E</a:t>
            </a:r>
            <a:r>
              <a:rPr lang="en-US" altLang="zh-CN" sz="2400" baseline="-25000">
                <a:solidFill>
                  <a:srgbClr val="000000"/>
                </a:solidFill>
                <a:cs typeface="Times New Roman" panose="02020603050405020304" pitchFamily="18" charset="0"/>
              </a:rPr>
              <a:t>k</a:t>
            </a:r>
            <a:r>
              <a:rPr lang="en-US" altLang="zh-CN" sz="2400" i="1" baseline="-25000">
                <a:solidFill>
                  <a:srgbClr val="000000"/>
                </a:solidFill>
                <a:cs typeface="Times New Roman" panose="02020603050405020304" pitchFamily="18" charset="0"/>
              </a:rPr>
              <a:t>B</a:t>
            </a:r>
            <a:r>
              <a:rPr lang="zh-CN" altLang="zh-CN" sz="2400">
                <a:solidFill>
                  <a:srgbClr val="000000"/>
                </a:solidFill>
                <a:cs typeface="Times New Roman" panose="02020603050405020304" pitchFamily="18" charset="0"/>
              </a:rPr>
              <a:t>＝</a:t>
            </a:r>
            <a:r>
              <a:rPr lang="en-US" altLang="zh-CN" sz="2400" smtClean="0">
                <a:solidFill>
                  <a:srgbClr val="000000"/>
                </a:solidFill>
                <a:latin typeface="+mn-lt"/>
                <a:cs typeface="Times New Roman" panose="02020603050405020304" pitchFamily="18" charset="0"/>
              </a:rPr>
              <a:t>0.9 </a:t>
            </a:r>
            <a:r>
              <a:rPr lang="en-US" altLang="zh-CN" sz="2400" smtClean="0">
                <a:solidFill>
                  <a:srgbClr val="000000"/>
                </a:solidFill>
                <a:cs typeface="Times New Roman" panose="02020603050405020304" pitchFamily="18" charset="0"/>
              </a:rPr>
              <a:t>J</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6" name="24答案.eps" descr="id:2147490143;FounderCES"/>
          <p:cNvPicPr/>
          <p:nvPr/>
        </p:nvPicPr>
        <p:blipFill>
          <a:blip r:embed="rId2"/>
          <a:stretch>
            <a:fillRect/>
          </a:stretch>
        </p:blipFill>
        <p:spPr>
          <a:xfrm>
            <a:off x="423518" y="5280556"/>
            <a:ext cx="840740" cy="299720"/>
          </a:xfrm>
          <a:prstGeom prst="rect">
            <a:avLst/>
          </a:prstGeom>
        </p:spPr>
      </p:pic>
      <p:sp>
        <p:nvSpPr>
          <p:cNvPr id="7" name="矩形 6"/>
          <p:cNvSpPr/>
          <p:nvPr/>
        </p:nvSpPr>
        <p:spPr>
          <a:xfrm>
            <a:off x="1342678" y="5199583"/>
            <a:ext cx="1109599" cy="461665"/>
          </a:xfrm>
          <a:prstGeom prst="rect">
            <a:avLst/>
          </a:prstGeom>
        </p:spPr>
        <p:txBody>
          <a:bodyPr wrap="none">
            <a:spAutoFit/>
          </a:bodyPr>
          <a:lstStyle/>
          <a:p>
            <a:r>
              <a:rPr lang="en-US" altLang="zh-CN" sz="2400" smtClean="0">
                <a:solidFill>
                  <a:srgbClr val="000000"/>
                </a:solidFill>
              </a:rPr>
              <a:t>0</a:t>
            </a:r>
            <a:r>
              <a:rPr lang="en-US" altLang="zh-CN" sz="2400" smtClean="0">
                <a:solidFill>
                  <a:srgbClr val="000000"/>
                </a:solidFill>
                <a:latin typeface="+mn-lt"/>
                <a:cs typeface="Times New Roman" panose="02020603050405020304" pitchFamily="18" charset="0"/>
              </a:rPr>
              <a:t>.</a:t>
            </a:r>
            <a:r>
              <a:rPr lang="en-US" altLang="zh-CN" sz="2400" smtClean="0">
                <a:solidFill>
                  <a:srgbClr val="000000"/>
                </a:solidFill>
                <a:latin typeface="+mn-lt"/>
              </a:rPr>
              <a:t>9 J</a:t>
            </a:r>
            <a:r>
              <a:rPr lang="zh-CN" altLang="zh-CN" sz="2400">
                <a:solidFill>
                  <a:srgbClr val="000000"/>
                </a:solidFill>
                <a:cs typeface="Times New Roman" panose="02020603050405020304" pitchFamily="18" charset="0"/>
              </a:rPr>
              <a:t>　</a:t>
            </a:r>
            <a:endParaRPr lang="zh-CN" altLang="en-US"/>
          </a:p>
        </p:txBody>
      </p:sp>
      <p:pic>
        <p:nvPicPr>
          <p:cNvPr id="8" name="25lk601.jpg" descr="id:2147490129;FounderCES"/>
          <p:cNvPicPr/>
          <p:nvPr/>
        </p:nvPicPr>
        <p:blipFill>
          <a:blip r:embed="rId3"/>
          <a:stretch>
            <a:fillRect/>
          </a:stretch>
        </p:blipFill>
        <p:spPr>
          <a:xfrm>
            <a:off x="2206774" y="1585151"/>
            <a:ext cx="6331585" cy="21621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692696"/>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）小滑块在水平面上运动的过程中，摩擦力对小滑块做的功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136;FounderCES"/>
          <p:cNvPicPr/>
          <p:nvPr/>
        </p:nvPicPr>
        <p:blipFill>
          <a:blip r:embed="rId1"/>
          <a:stretch>
            <a:fillRect/>
          </a:stretch>
        </p:blipFill>
        <p:spPr>
          <a:xfrm>
            <a:off x="360854" y="3836512"/>
            <a:ext cx="840740" cy="299720"/>
          </a:xfrm>
          <a:prstGeom prst="rect">
            <a:avLst/>
          </a:prstGeom>
        </p:spPr>
      </p:pic>
      <p:sp>
        <p:nvSpPr>
          <p:cNvPr id="2" name="矩形 1"/>
          <p:cNvSpPr/>
          <p:nvPr/>
        </p:nvSpPr>
        <p:spPr>
          <a:xfrm>
            <a:off x="360854" y="3620488"/>
            <a:ext cx="11485848" cy="2308324"/>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B0F0"/>
                </a:solidFill>
                <a:ea typeface="黑体" panose="02010609060101010101" pitchFamily="49" charset="-122"/>
                <a:cs typeface="Times New Roman" panose="02020603050405020304" pitchFamily="18" charset="0"/>
              </a:rPr>
              <a:t>             </a:t>
            </a:r>
            <a:r>
              <a:rPr lang="zh-CN" altLang="zh-CN" sz="2400" smtClean="0">
                <a:solidFill>
                  <a:srgbClr val="00B0F0"/>
                </a:solidFill>
                <a:ea typeface="黑体" panose="02010609060101010101" pitchFamily="49" charset="-122"/>
                <a:cs typeface="Times New Roman" panose="02020603050405020304" pitchFamily="18" charset="0"/>
              </a:rPr>
              <a:t>方法</a:t>
            </a:r>
            <a:r>
              <a:rPr lang="zh-CN" altLang="zh-CN" sz="2400">
                <a:solidFill>
                  <a:srgbClr val="00B0F0"/>
                </a:solidFill>
                <a:ea typeface="黑体" panose="02010609060101010101" pitchFamily="49" charset="-122"/>
                <a:cs typeface="Times New Roman" panose="02020603050405020304" pitchFamily="18" charset="0"/>
              </a:rPr>
              <a:t>一</a:t>
            </a:r>
            <a:r>
              <a:rPr lang="zh-CN" altLang="zh-CN" sz="2400">
                <a:solidFill>
                  <a:srgbClr val="00B0F0"/>
                </a:solidFill>
                <a:cs typeface="Times New Roman" panose="02020603050405020304" pitchFamily="18" charset="0"/>
              </a:rPr>
              <a:t>（</a:t>
            </a:r>
            <a:r>
              <a:rPr lang="zh-CN" altLang="zh-CN" sz="2400">
                <a:solidFill>
                  <a:srgbClr val="00B0F0"/>
                </a:solidFill>
                <a:ea typeface="楷体" panose="02010609060101010101" pitchFamily="49" charset="-122"/>
                <a:cs typeface="Times New Roman" panose="02020603050405020304" pitchFamily="18" charset="0"/>
              </a:rPr>
              <a:t>分段法</a:t>
            </a:r>
            <a:r>
              <a:rPr lang="zh-CN" altLang="zh-CN" sz="2400">
                <a:solidFill>
                  <a:srgbClr val="00B0F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小滑块从</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点运动到</a:t>
            </a:r>
            <a:r>
              <a:rPr lang="en-US" altLang="zh-CN" sz="2400" i="1">
                <a:solidFill>
                  <a:srgbClr val="000000"/>
                </a:solidFill>
                <a:cs typeface="Times New Roman" panose="02020603050405020304" pitchFamily="18" charset="0"/>
              </a:rPr>
              <a:t>D</a:t>
            </a:r>
            <a:r>
              <a:rPr lang="zh-CN" altLang="zh-CN" sz="2400">
                <a:solidFill>
                  <a:srgbClr val="000000"/>
                </a:solidFill>
                <a:ea typeface="楷体" panose="02010609060101010101" pitchFamily="49" charset="-122"/>
                <a:cs typeface="Times New Roman" panose="02020603050405020304" pitchFamily="18" charset="0"/>
              </a:rPr>
              <a:t>点过程</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根据动能定理可得</a:t>
            </a:r>
            <a:r>
              <a:rPr lang="en-US" altLang="zh-CN" sz="2400" i="1">
                <a:solidFill>
                  <a:srgbClr val="000000"/>
                </a:solidFill>
                <a:cs typeface="Times New Roman" panose="02020603050405020304" pitchFamily="18" charset="0"/>
              </a:rPr>
              <a:t>W</a:t>
            </a:r>
            <a:r>
              <a:rPr lang="en-US" altLang="zh-CN" sz="2400" baseline="-25000">
                <a:solidFill>
                  <a:srgbClr val="000000"/>
                </a:solidFill>
                <a:cs typeface="Times New Roman" panose="02020603050405020304" pitchFamily="18" charset="0"/>
              </a:rPr>
              <a:t>f</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E</a:t>
            </a:r>
            <a:r>
              <a:rPr lang="en-US" altLang="zh-CN" sz="2400" baseline="-25000">
                <a:solidFill>
                  <a:srgbClr val="000000"/>
                </a:solidFill>
                <a:cs typeface="Times New Roman" panose="02020603050405020304" pitchFamily="18" charset="0"/>
              </a:rPr>
              <a:t>k</a:t>
            </a:r>
            <a:r>
              <a:rPr lang="en-US" altLang="zh-CN" sz="2400" i="1" baseline="-25000">
                <a:solidFill>
                  <a:srgbClr val="000000"/>
                </a:solidFill>
                <a:cs typeface="Times New Roman" panose="02020603050405020304" pitchFamily="18" charset="0"/>
              </a:rPr>
              <a:t>B</a:t>
            </a:r>
            <a:r>
              <a:rPr lang="zh-CN" altLang="zh-CN" sz="2400" smtClean="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 </a:t>
            </a:r>
            <a:r>
              <a:rPr lang="zh-CN" altLang="zh-CN" sz="2400" smtClean="0">
                <a:solidFill>
                  <a:srgbClr val="000000"/>
                </a:solidFill>
                <a:cs typeface="Times New Roman" panose="02020603050405020304" pitchFamily="18" charset="0"/>
              </a:rPr>
              <a:t>－</a:t>
            </a:r>
            <a:r>
              <a:rPr lang="en-US" altLang="zh-CN" sz="2400" smtClean="0">
                <a:solidFill>
                  <a:srgbClr val="000000"/>
                </a:solidFill>
                <a:latin typeface="+mn-lt"/>
                <a:cs typeface="Times New Roman" panose="02020603050405020304" pitchFamily="18" charset="0"/>
              </a:rPr>
              <a:t>0.9 </a:t>
            </a:r>
            <a:r>
              <a:rPr lang="en-US" altLang="zh-CN" sz="2400" smtClean="0">
                <a:solidFill>
                  <a:srgbClr val="000000"/>
                </a:solidFill>
                <a:cs typeface="Times New Roman" panose="02020603050405020304" pitchFamily="18" charset="0"/>
              </a:rPr>
              <a:t>J</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tabLst>
                <a:tab pos="5850890" algn="l"/>
              </a:tabLst>
            </a:pPr>
            <a:r>
              <a:rPr lang="zh-CN" altLang="zh-CN" sz="2400">
                <a:solidFill>
                  <a:srgbClr val="00B0F0"/>
                </a:solidFill>
                <a:ea typeface="黑体" panose="02010609060101010101" pitchFamily="49" charset="-122"/>
                <a:cs typeface="Times New Roman" panose="02020603050405020304" pitchFamily="18" charset="0"/>
              </a:rPr>
              <a:t>方法二</a:t>
            </a:r>
            <a:r>
              <a:rPr lang="zh-CN" altLang="zh-CN" sz="2400">
                <a:solidFill>
                  <a:srgbClr val="00B0F0"/>
                </a:solidFill>
                <a:cs typeface="Times New Roman" panose="02020603050405020304" pitchFamily="18" charset="0"/>
              </a:rPr>
              <a:t>（</a:t>
            </a:r>
            <a:r>
              <a:rPr lang="zh-CN" altLang="zh-CN" sz="2400">
                <a:solidFill>
                  <a:srgbClr val="00B0F0"/>
                </a:solidFill>
                <a:ea typeface="楷体" panose="02010609060101010101" pitchFamily="49" charset="-122"/>
                <a:cs typeface="Times New Roman" panose="02020603050405020304" pitchFamily="18" charset="0"/>
              </a:rPr>
              <a:t>全程法</a:t>
            </a:r>
            <a:r>
              <a:rPr lang="zh-CN" altLang="zh-CN" sz="2400">
                <a:solidFill>
                  <a:srgbClr val="00B0F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小滑块从</a:t>
            </a:r>
            <a:r>
              <a:rPr lang="en-US" altLang="zh-CN" sz="2400" i="1">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点运动到</a:t>
            </a:r>
            <a:r>
              <a:rPr lang="en-US" altLang="zh-CN" sz="2400" i="1">
                <a:solidFill>
                  <a:srgbClr val="000000"/>
                </a:solidFill>
                <a:cs typeface="Times New Roman" panose="02020603050405020304" pitchFamily="18" charset="0"/>
              </a:rPr>
              <a:t>D</a:t>
            </a:r>
            <a:r>
              <a:rPr lang="zh-CN" altLang="zh-CN" sz="2400">
                <a:solidFill>
                  <a:srgbClr val="000000"/>
                </a:solidFill>
                <a:ea typeface="楷体" panose="02010609060101010101" pitchFamily="49" charset="-122"/>
                <a:cs typeface="Times New Roman" panose="02020603050405020304" pitchFamily="18" charset="0"/>
              </a:rPr>
              <a:t>点过程</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根据动能定理可得</a:t>
            </a:r>
            <a:r>
              <a:rPr lang="en-US" altLang="zh-CN" sz="2400" i="1">
                <a:solidFill>
                  <a:srgbClr val="000000"/>
                </a:solidFill>
                <a:cs typeface="Times New Roman" panose="02020603050405020304" pitchFamily="18" charset="0"/>
              </a:rPr>
              <a:t>mgh</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W</a:t>
            </a:r>
            <a:r>
              <a:rPr lang="en-US" altLang="zh-CN" sz="2400" baseline="-25000">
                <a:solidFill>
                  <a:srgbClr val="000000"/>
                </a:solidFill>
                <a:cs typeface="Times New Roman" panose="02020603050405020304" pitchFamily="18" charset="0"/>
              </a:rPr>
              <a:t>f</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解得摩擦力对小滑块做的功为</a:t>
            </a:r>
            <a:r>
              <a:rPr lang="en-US" altLang="zh-CN" sz="2400" i="1">
                <a:solidFill>
                  <a:srgbClr val="000000"/>
                </a:solidFill>
                <a:cs typeface="Times New Roman" panose="02020603050405020304" pitchFamily="18" charset="0"/>
              </a:rPr>
              <a:t>W</a:t>
            </a:r>
            <a:r>
              <a:rPr lang="en-US" altLang="zh-CN" sz="2400" baseline="-25000">
                <a:solidFill>
                  <a:srgbClr val="000000"/>
                </a:solidFill>
                <a:cs typeface="Times New Roman" panose="02020603050405020304" pitchFamily="18" charset="0"/>
              </a:rPr>
              <a:t>f</a:t>
            </a:r>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0</a:t>
            </a:r>
            <a:r>
              <a:rPr lang="en-US" altLang="zh-CN" sz="2400" smtClean="0">
                <a:solidFill>
                  <a:srgbClr val="000000"/>
                </a:solidFill>
                <a:latin typeface="+mn-lt"/>
                <a:ea typeface="+mj-ea"/>
                <a:cs typeface="Times New Roman" panose="02020603050405020304" pitchFamily="18" charset="0"/>
              </a:rPr>
              <a:t>.9 </a:t>
            </a:r>
            <a:r>
              <a:rPr lang="en-US" altLang="zh-CN" sz="2400" smtClean="0">
                <a:solidFill>
                  <a:srgbClr val="000000"/>
                </a:solidFill>
                <a:cs typeface="Times New Roman" panose="02020603050405020304" pitchFamily="18" charset="0"/>
              </a:rPr>
              <a:t>J</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5" name="24答案.eps" descr="id:2147490143;FounderCES"/>
          <p:cNvPicPr/>
          <p:nvPr/>
        </p:nvPicPr>
        <p:blipFill>
          <a:blip r:embed="rId2"/>
          <a:stretch>
            <a:fillRect/>
          </a:stretch>
        </p:blipFill>
        <p:spPr>
          <a:xfrm>
            <a:off x="406574" y="6072644"/>
            <a:ext cx="840740" cy="299720"/>
          </a:xfrm>
          <a:prstGeom prst="rect">
            <a:avLst/>
          </a:prstGeom>
        </p:spPr>
      </p:pic>
      <p:sp>
        <p:nvSpPr>
          <p:cNvPr id="6" name="矩形 5"/>
          <p:cNvSpPr/>
          <p:nvPr/>
        </p:nvSpPr>
        <p:spPr>
          <a:xfrm>
            <a:off x="1342678" y="5991671"/>
            <a:ext cx="1342034" cy="461665"/>
          </a:xfrm>
          <a:prstGeom prst="rect">
            <a:avLst/>
          </a:prstGeom>
        </p:spPr>
        <p:txBody>
          <a:bodyPr wrap="none">
            <a:spAutoFit/>
          </a:bodyPr>
          <a:lstStyle/>
          <a:p>
            <a:r>
              <a:rPr lang="zh-CN" altLang="zh-CN" sz="2400">
                <a:solidFill>
                  <a:srgbClr val="000000"/>
                </a:solidFill>
                <a:cs typeface="Times New Roman" panose="02020603050405020304" pitchFamily="18" charset="0"/>
              </a:rPr>
              <a:t>－</a:t>
            </a:r>
            <a:r>
              <a:rPr lang="en-US" altLang="zh-CN" sz="2400">
                <a:solidFill>
                  <a:srgbClr val="000000"/>
                </a:solidFill>
                <a:latin typeface="+mn-lt"/>
              </a:rPr>
              <a:t>0</a:t>
            </a:r>
            <a:r>
              <a:rPr lang="en-US" altLang="zh-CN" sz="2400">
                <a:solidFill>
                  <a:srgbClr val="000000"/>
                </a:solidFill>
                <a:latin typeface="+mn-lt"/>
                <a:cs typeface="Times New Roman" panose="02020603050405020304" pitchFamily="18" charset="0"/>
              </a:rPr>
              <a:t>.</a:t>
            </a:r>
            <a:r>
              <a:rPr lang="en-US" altLang="zh-CN" sz="2400">
                <a:solidFill>
                  <a:srgbClr val="000000"/>
                </a:solidFill>
                <a:latin typeface="+mn-lt"/>
              </a:rPr>
              <a:t>9</a:t>
            </a:r>
            <a:r>
              <a:rPr lang="en-US" altLang="zh-CN" sz="2400">
                <a:solidFill>
                  <a:srgbClr val="000000"/>
                </a:solidFill>
              </a:rPr>
              <a:t>J</a:t>
            </a:r>
            <a:r>
              <a:rPr lang="zh-CN" altLang="zh-CN" sz="2400">
                <a:solidFill>
                  <a:srgbClr val="000000"/>
                </a:solidFill>
                <a:cs typeface="Times New Roman" panose="02020603050405020304" pitchFamily="18" charset="0"/>
              </a:rPr>
              <a:t>　</a:t>
            </a:r>
            <a:endParaRPr lang="zh-CN" altLang="en-US"/>
          </a:p>
        </p:txBody>
      </p:sp>
      <p:pic>
        <p:nvPicPr>
          <p:cNvPr id="7" name="25lk601.jpg" descr="id:2147490129;FounderCES"/>
          <p:cNvPicPr/>
          <p:nvPr/>
        </p:nvPicPr>
        <p:blipFill>
          <a:blip r:embed="rId3"/>
          <a:stretch>
            <a:fillRect/>
          </a:stretch>
        </p:blipFill>
        <p:spPr>
          <a:xfrm>
            <a:off x="2566814" y="1395454"/>
            <a:ext cx="6331585" cy="21621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692696"/>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）小滑块经过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点时的速度大小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136;FounderCES"/>
          <p:cNvPicPr/>
          <p:nvPr/>
        </p:nvPicPr>
        <p:blipFill>
          <a:blip r:embed="rId1"/>
          <a:stretch>
            <a:fillRect/>
          </a:stretch>
        </p:blipFill>
        <p:spPr>
          <a:xfrm>
            <a:off x="377434" y="3177517"/>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386578" y="2780928"/>
                <a:ext cx="11469268" cy="3251200"/>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B0F0"/>
                    </a:solidFill>
                    <a:ea typeface="黑体" panose="02010609060101010101" pitchFamily="49" charset="-122"/>
                    <a:cs typeface="Times New Roman" panose="02020603050405020304" pitchFamily="18" charset="0"/>
                  </a:rPr>
                  <a:t>              </a:t>
                </a:r>
                <a:r>
                  <a:rPr lang="zh-CN" altLang="zh-CN" sz="2400" smtClean="0">
                    <a:solidFill>
                      <a:srgbClr val="00B0F0"/>
                    </a:solidFill>
                    <a:ea typeface="黑体" panose="02010609060101010101" pitchFamily="49" charset="-122"/>
                    <a:cs typeface="Times New Roman" panose="02020603050405020304" pitchFamily="18" charset="0"/>
                  </a:rPr>
                  <a:t>方法</a:t>
                </a:r>
                <a:r>
                  <a:rPr lang="zh-CN" altLang="zh-CN" sz="2400">
                    <a:solidFill>
                      <a:srgbClr val="00B0F0"/>
                    </a:solidFill>
                    <a:ea typeface="黑体" panose="02010609060101010101" pitchFamily="49" charset="-122"/>
                    <a:cs typeface="Times New Roman" panose="02020603050405020304" pitchFamily="18" charset="0"/>
                  </a:rPr>
                  <a:t>一</a:t>
                </a:r>
                <a:r>
                  <a:rPr lang="zh-CN" altLang="zh-CN" sz="2400">
                    <a:solidFill>
                      <a:srgbClr val="00B0F0"/>
                    </a:solidFill>
                    <a:cs typeface="Times New Roman" panose="02020603050405020304" pitchFamily="18" charset="0"/>
                  </a:rPr>
                  <a:t>（</a:t>
                </a:r>
                <a:r>
                  <a:rPr lang="zh-CN" altLang="zh-CN" sz="2400">
                    <a:solidFill>
                      <a:srgbClr val="00B0F0"/>
                    </a:solidFill>
                    <a:ea typeface="楷体" panose="02010609060101010101" pitchFamily="49" charset="-122"/>
                    <a:cs typeface="Times New Roman" panose="02020603050405020304" pitchFamily="18" charset="0"/>
                  </a:rPr>
                  <a:t>分段法</a:t>
                </a:r>
                <a:r>
                  <a:rPr lang="zh-CN" altLang="zh-CN" sz="2400">
                    <a:solidFill>
                      <a:srgbClr val="00B0F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小滑块从</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点运动到</a:t>
                </a:r>
                <a:r>
                  <a:rPr lang="en-US" altLang="zh-CN" sz="2400" i="1">
                    <a:solidFill>
                      <a:srgbClr val="000000"/>
                    </a:solidFill>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点过程</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根据动能定理可得</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W</a:t>
                </a:r>
                <a:r>
                  <a:rPr lang="en-US" altLang="zh-CN" sz="2400" baseline="-25000">
                    <a:solidFill>
                      <a:srgbClr val="000000"/>
                    </a:solidFill>
                    <a:cs typeface="Times New Roman" panose="02020603050405020304" pitchFamily="18" charset="0"/>
                  </a:rPr>
                  <a:t>f</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m</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𝑪</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oMath>
                </a14:m>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E</a:t>
                </a:r>
                <a:r>
                  <a:rPr lang="en-US" altLang="zh-CN" sz="2400" baseline="-25000">
                    <a:solidFill>
                      <a:srgbClr val="000000"/>
                    </a:solidFill>
                    <a:cs typeface="Times New Roman" panose="02020603050405020304" pitchFamily="18" charset="0"/>
                  </a:rPr>
                  <a:t>k</a:t>
                </a:r>
                <a:r>
                  <a:rPr lang="en-US" altLang="zh-CN" sz="2400" i="1" baseline="-25000">
                    <a:solidFill>
                      <a:srgbClr val="000000"/>
                    </a:solidFill>
                    <a:cs typeface="Times New Roman" panose="02020603050405020304" pitchFamily="18" charset="0"/>
                  </a:rPr>
                  <a:t>B</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i="1" baseline="-25000">
                    <a:solidFill>
                      <a:srgbClr val="000000"/>
                    </a:solidFill>
                    <a:cs typeface="Times New Roman" panose="02020603050405020304" pitchFamily="18" charset="0"/>
                  </a:rPr>
                  <a:t>C</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 m/s</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tabLst>
                    <a:tab pos="5850890" algn="l"/>
                  </a:tabLst>
                </a:pPr>
                <a:r>
                  <a:rPr lang="zh-CN" altLang="zh-CN" sz="2400">
                    <a:solidFill>
                      <a:srgbClr val="00B0F0"/>
                    </a:solidFill>
                    <a:ea typeface="黑体" panose="02010609060101010101" pitchFamily="49" charset="-122"/>
                    <a:cs typeface="Times New Roman" panose="02020603050405020304" pitchFamily="18" charset="0"/>
                  </a:rPr>
                  <a:t>方法二</a:t>
                </a:r>
                <a:r>
                  <a:rPr lang="zh-CN" altLang="zh-CN" sz="2400">
                    <a:solidFill>
                      <a:srgbClr val="00B0F0"/>
                    </a:solidFill>
                    <a:cs typeface="Times New Roman" panose="02020603050405020304" pitchFamily="18" charset="0"/>
                  </a:rPr>
                  <a:t>（</a:t>
                </a:r>
                <a:r>
                  <a:rPr lang="zh-CN" altLang="zh-CN" sz="2400">
                    <a:solidFill>
                      <a:srgbClr val="00B0F0"/>
                    </a:solidFill>
                    <a:ea typeface="楷体" panose="02010609060101010101" pitchFamily="49" charset="-122"/>
                    <a:cs typeface="Times New Roman" panose="02020603050405020304" pitchFamily="18" charset="0"/>
                  </a:rPr>
                  <a:t>全程法</a:t>
                </a:r>
                <a:r>
                  <a:rPr lang="zh-CN" altLang="zh-CN" sz="2400">
                    <a:solidFill>
                      <a:srgbClr val="00B0F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小滑块从</a:t>
                </a:r>
                <a:r>
                  <a:rPr lang="en-US" altLang="zh-CN" sz="2400" i="1">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点运动到</a:t>
                </a:r>
                <a:r>
                  <a:rPr lang="en-US" altLang="zh-CN" sz="2400" i="1">
                    <a:solidFill>
                      <a:srgbClr val="000000"/>
                    </a:solidFill>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点过程</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根据动能定理可得</a:t>
                </a:r>
                <a:r>
                  <a:rPr lang="en-US" altLang="zh-CN" sz="2400" i="1">
                    <a:solidFill>
                      <a:srgbClr val="000000"/>
                    </a:solidFill>
                    <a:cs typeface="Times New Roman" panose="02020603050405020304" pitchFamily="18" charset="0"/>
                  </a:rPr>
                  <a:t>mgh</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W</a:t>
                </a:r>
                <a:r>
                  <a:rPr lang="en-US" altLang="zh-CN" sz="2400" baseline="-25000">
                    <a:solidFill>
                      <a:srgbClr val="000000"/>
                    </a:solidFill>
                    <a:cs typeface="Times New Roman" panose="02020603050405020304" pitchFamily="18" charset="0"/>
                  </a:rPr>
                  <a:t>f</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m</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𝑪</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oMath>
                </a14:m>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i="1" baseline="-25000">
                    <a:solidFill>
                      <a:srgbClr val="000000"/>
                    </a:solidFill>
                    <a:cs typeface="Times New Roman" panose="02020603050405020304" pitchFamily="18" charset="0"/>
                  </a:rPr>
                  <a:t>C</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 m/s</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86578" y="2780928"/>
                <a:ext cx="11469268" cy="3251200"/>
              </a:xfrm>
              <a:prstGeom prst="rect">
                <a:avLst/>
              </a:prstGeom>
              <a:blipFill rotWithShape="1">
                <a:blip r:embed="rId2"/>
                <a:stretch>
                  <a:fillRect l="-4" t="-8" r="3" b="8"/>
                </a:stretch>
              </a:blipFill>
            </p:spPr>
            <p:txBody>
              <a:bodyPr/>
              <a:lstStyle/>
              <a:p>
                <a:r>
                  <a:rPr lang="zh-CN" altLang="en-US">
                    <a:noFill/>
                  </a:rPr>
                  <a:t> </a:t>
                </a:r>
              </a:p>
            </p:txBody>
          </p:sp>
        </mc:Fallback>
      </mc:AlternateContent>
      <p:pic>
        <p:nvPicPr>
          <p:cNvPr id="5" name="24答案.eps" descr="id:2147490143;FounderCES"/>
          <p:cNvPicPr/>
          <p:nvPr/>
        </p:nvPicPr>
        <p:blipFill>
          <a:blip r:embed="rId3"/>
          <a:stretch>
            <a:fillRect/>
          </a:stretch>
        </p:blipFill>
        <p:spPr>
          <a:xfrm>
            <a:off x="417414" y="6202627"/>
            <a:ext cx="840740" cy="299720"/>
          </a:xfrm>
          <a:prstGeom prst="rect">
            <a:avLst/>
          </a:prstGeom>
        </p:spPr>
      </p:pic>
      <p:sp>
        <p:nvSpPr>
          <p:cNvPr id="6" name="矩形 5"/>
          <p:cNvSpPr/>
          <p:nvPr/>
        </p:nvSpPr>
        <p:spPr>
          <a:xfrm>
            <a:off x="1249647" y="5993611"/>
            <a:ext cx="868680" cy="645160"/>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3 m/s</a:t>
            </a:r>
            <a:endParaRPr lang="zh-CN" altLang="zh-CN" sz="1050">
              <a:solidFill>
                <a:srgbClr val="000000"/>
              </a:solidFill>
              <a:cs typeface="Times New Roman" panose="02020603050405020304" pitchFamily="18" charset="0"/>
            </a:endParaRPr>
          </a:p>
        </p:txBody>
      </p:sp>
      <p:pic>
        <p:nvPicPr>
          <p:cNvPr id="7" name="25lk601.jpg" descr="id:2147490129;FounderCES"/>
          <p:cNvPicPr/>
          <p:nvPr/>
        </p:nvPicPr>
        <p:blipFill>
          <a:blip r:embed="rId4">
            <a:clrChange>
              <a:clrFrom>
                <a:srgbClr val="FFFFFE"/>
              </a:clrFrom>
              <a:clrTo>
                <a:srgbClr val="FFFFFE">
                  <a:alpha val="0"/>
                </a:srgbClr>
              </a:clrTo>
            </a:clrChange>
          </a:blip>
          <a:stretch>
            <a:fillRect/>
          </a:stretch>
        </p:blipFill>
        <p:spPr>
          <a:xfrm>
            <a:off x="2998862" y="1268944"/>
            <a:ext cx="4968552" cy="16735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454233"/>
          </a:xfrm>
          <a:solidFill>
            <a:srgbClr val="E3F2E7"/>
          </a:solidFill>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运用动能定理解决多过程问题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有两种思路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可分段应用动能定理求解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全过程应用动能定理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所求解的问题不涉及中间的速度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全过程应用动能定理求解更简便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全过程列式时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涉及重力、弹簧弹力、大小恒定的阻力或摩擦力做功时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要注意它们的特点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重力、弹簧弹力做功取决于物体的初、末位置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与路径无关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大小恒定的阻力或摩擦力做功的数值等于力的大小与路程的乘积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关键提醒.eps" descr="id:2147489760;FounderCES"/>
          <p:cNvPicPr/>
          <p:nvPr/>
        </p:nvPicPr>
        <p:blipFill>
          <a:blip r:embed="rId1"/>
          <a:stretch>
            <a:fillRect/>
          </a:stretch>
        </p:blipFill>
        <p:spPr>
          <a:xfrm>
            <a:off x="406574" y="910217"/>
            <a:ext cx="1612900" cy="31813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564;FounderCES"/>
          <p:cNvPicPr/>
          <p:nvPr/>
        </p:nvPicPr>
        <p:blipFill>
          <a:blip r:embed="rId1"/>
          <a:stretch>
            <a:fillRect/>
          </a:stretch>
        </p:blipFill>
        <p:spPr>
          <a:xfrm>
            <a:off x="360854" y="908720"/>
            <a:ext cx="1623695" cy="431165"/>
          </a:xfrm>
          <a:prstGeom prst="rect">
            <a:avLst/>
          </a:prstGeom>
        </p:spPr>
      </p:pic>
      <p:sp>
        <p:nvSpPr>
          <p:cNvPr id="4" name="内容占位符 3"/>
          <p:cNvSpPr>
            <a:spLocks noGrp="1"/>
          </p:cNvSpPr>
          <p:nvPr>
            <p:ph idx="1"/>
          </p:nvPr>
        </p:nvSpPr>
        <p:spPr>
          <a:xfrm>
            <a:off x="360854" y="764704"/>
            <a:ext cx="11485848" cy="3970318"/>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恒力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做功与动能改变的关系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实验目的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）通过实验探究恒力做功与动能改变的关系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）体会探究的过程和所用的方法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由钩码通过滑轮牵引小车，当小车的质量比钩码的质量大得多时，可以把钩码所受的重力当作小车受到的拉力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5lk596.jpg" descr="id:2147489975;FounderCES"/>
          <p:cNvPicPr/>
          <p:nvPr/>
        </p:nvPicPr>
        <p:blipFill>
          <a:blip r:embed="rId2"/>
          <a:stretch>
            <a:fillRect/>
          </a:stretch>
        </p:blipFill>
        <p:spPr>
          <a:xfrm>
            <a:off x="3358902" y="4710823"/>
            <a:ext cx="4295775" cy="186309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改变钩码的数量或者改变小车运动的距离，也就改变了拉力做的功，从而探究拉力做的功与小车动能的改变量之间的关系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5562228"/>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）按如图所示安装好实验仪器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）平衡摩擦力：将安装有打点计时器的长木板的一端垫高，让纸带穿过打点计时器连在小车后端，不挂钩码，闭合电源，轻推小车，直到打点计时器在纸带上打出间隔均匀的点为止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）在小车中放入砝码，把纸带穿过打点计时器，连在小车后端，用细线绕过滑轮连接小车和钩码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）将小车停在打点计时器附近，先接通电源，再释放小车，小车运动一段时间后，关闭打点计时器电源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）改变钩码的数量，更换纸带重复（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）的操作</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520860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数据处理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）选取点迹清晰的纸带，选纸带上第一个点及距离第一个点较远的点，并依次标上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的距离，即为对应的小车的位移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利用公式</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zh-CN"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对应的瞬时速度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计算各点对应的动能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）确定打此纸带时所挂的钩码的重力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Gx</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，分别求出小车的位移为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时牵引力所做的功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）比较每次拉力做的功及相应的小车动能的改变量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5208605"/>
              </a:xfrm>
              <a:blipFill rotWithShape="1">
                <a:blip r:embed="rId1"/>
                <a:stretch>
                  <a:fillRect l="-2" t="-12" r="1" b="6"/>
                </a:stretch>
              </a:blipFill>
            </p:spPr>
            <p:txBody>
              <a:bodyPr/>
              <a:lstStyle/>
              <a:p>
                <a:r>
                  <a:rPr lang="zh-CN" altLang="en-US">
                    <a:noFill/>
                  </a:rPr>
                  <a:t> </a:t>
                </a:r>
              </a:p>
            </p:txBody>
          </p:sp>
        </mc:Fallback>
      </mc:AlternateContent>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2238241"/>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注意事项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）平衡摩擦力时，不挂钩码，轻推小车后，小车能做匀速直线运动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）计算牵引力做功时，可以不必算出具体数值，只用位移的数值与符号</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的乘积表示即可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动能定理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合外力在一个过程中对物体做的功，等于物体在这个过程中动能的变化量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latinLnBrk="0"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k2</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如果物体受到几个力的共同作用，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即为合力做的功，它等于各个力做功的代数和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知识点3.eps" descr="id:2147489982;FounderCES"/>
          <p:cNvPicPr/>
          <p:nvPr/>
        </p:nvPicPr>
        <p:blipFill>
          <a:blip r:embed="rId1"/>
          <a:stretch>
            <a:fillRect/>
          </a:stretch>
        </p:blipFill>
        <p:spPr>
          <a:xfrm>
            <a:off x="406574" y="836712"/>
            <a:ext cx="1623695" cy="431165"/>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5809</Words>
  <Application>WPS 演示</Application>
  <PresentationFormat>自定义</PresentationFormat>
  <Paragraphs>203</Paragraphs>
  <Slides>34</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34</vt:i4>
      </vt:variant>
    </vt:vector>
  </HeadingPairs>
  <TitlesOfParts>
    <vt:vector size="47" baseType="lpstr">
      <vt:lpstr>Arial</vt:lpstr>
      <vt:lpstr>宋体</vt:lpstr>
      <vt:lpstr>Wingdings</vt:lpstr>
      <vt:lpstr>Times New Roman</vt:lpstr>
      <vt:lpstr>楷体</vt:lpstr>
      <vt:lpstr>微软雅黑</vt:lpstr>
      <vt:lpstr>黑体</vt:lpstr>
      <vt:lpstr>Cambria Math</vt:lpstr>
      <vt:lpstr>Book Antiqua</vt:lpstr>
      <vt:lpstr>Arial Unicode MS</vt:lpstr>
      <vt:lpstr>Calibri</vt:lpstr>
      <vt:lpstr>仿宋</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Azrael</cp:lastModifiedBy>
  <cp:revision>603</cp:revision>
  <dcterms:created xsi:type="dcterms:W3CDTF">2020-11-06T05:24:00Z</dcterms:created>
  <dcterms:modified xsi:type="dcterms:W3CDTF">2025-11-06T06:14:48Z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B60D20D960B44545B567374C27EAD9A6_12</vt:lpwstr>
  </property>
</Properties>
</file>